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332" r:id="rId2"/>
    <p:sldId id="307" r:id="rId3"/>
    <p:sldId id="309" r:id="rId4"/>
    <p:sldId id="331" r:id="rId5"/>
    <p:sldId id="282" r:id="rId6"/>
    <p:sldId id="283" r:id="rId7"/>
    <p:sldId id="284" r:id="rId8"/>
    <p:sldId id="313" r:id="rId9"/>
    <p:sldId id="314" r:id="rId10"/>
    <p:sldId id="336" r:id="rId11"/>
    <p:sldId id="265" r:id="rId12"/>
    <p:sldId id="266" r:id="rId13"/>
    <p:sldId id="327" r:id="rId14"/>
    <p:sldId id="328" r:id="rId15"/>
    <p:sldId id="329" r:id="rId16"/>
    <p:sldId id="330" r:id="rId17"/>
    <p:sldId id="337" r:id="rId18"/>
    <p:sldId id="338" r:id="rId19"/>
    <p:sldId id="316" r:id="rId20"/>
    <p:sldId id="317" r:id="rId21"/>
    <p:sldId id="323" r:id="rId22"/>
    <p:sldId id="318" r:id="rId23"/>
    <p:sldId id="319" r:id="rId24"/>
    <p:sldId id="315" r:id="rId25"/>
    <p:sldId id="324" r:id="rId26"/>
    <p:sldId id="302" r:id="rId27"/>
    <p:sldId id="272" r:id="rId28"/>
    <p:sldId id="306" r:id="rId29"/>
    <p:sldId id="275" r:id="rId30"/>
    <p:sldId id="333" r:id="rId31"/>
    <p:sldId id="299" r:id="rId32"/>
    <p:sldId id="334" r:id="rId33"/>
    <p:sldId id="320" r:id="rId34"/>
    <p:sldId id="335" r:id="rId35"/>
    <p:sldId id="322" r:id="rId36"/>
    <p:sldId id="325" r:id="rId37"/>
    <p:sldId id="277" r:id="rId38"/>
  </p:sldIdLst>
  <p:sldSz cx="9144000" cy="6858000" type="screen4x3"/>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4" d="100"/>
          <a:sy n="154" d="100"/>
        </p:scale>
        <p:origin x="200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Assessment Grades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Assessments</c:v>
                </c:pt>
              </c:strCache>
            </c:strRef>
          </c:tx>
          <c:spPr>
            <a:solidFill>
              <a:schemeClr val="accent1"/>
            </a:solidFill>
            <a:ln>
              <a:noFill/>
            </a:ln>
            <a:effectLst/>
          </c:spPr>
          <c:invertIfNegative val="0"/>
          <c:cat>
            <c:strRef>
              <c:f>Sheet1!$A$2:$A$7</c:f>
              <c:strCache>
                <c:ptCount val="6"/>
                <c:pt idx="0">
                  <c:v>Y7 1</c:v>
                </c:pt>
                <c:pt idx="1">
                  <c:v>Y7 2</c:v>
                </c:pt>
                <c:pt idx="2">
                  <c:v>Y7 3</c:v>
                </c:pt>
                <c:pt idx="3">
                  <c:v>Y8 1</c:v>
                </c:pt>
                <c:pt idx="4">
                  <c:v>Y8 2</c:v>
                </c:pt>
                <c:pt idx="5">
                  <c:v>Y8 3</c:v>
                </c:pt>
              </c:strCache>
            </c:strRef>
          </c:cat>
          <c:val>
            <c:numRef>
              <c:f>Sheet1!$B$2:$B$7</c:f>
              <c:numCache>
                <c:formatCode>General</c:formatCode>
                <c:ptCount val="6"/>
                <c:pt idx="0">
                  <c:v>4</c:v>
                </c:pt>
                <c:pt idx="1">
                  <c:v>5</c:v>
                </c:pt>
                <c:pt idx="2">
                  <c:v>3</c:v>
                </c:pt>
                <c:pt idx="3">
                  <c:v>4</c:v>
                </c:pt>
                <c:pt idx="4">
                  <c:v>6</c:v>
                </c:pt>
                <c:pt idx="5">
                  <c:v>5</c:v>
                </c:pt>
              </c:numCache>
            </c:numRef>
          </c:val>
          <c:extLst>
            <c:ext xmlns:c16="http://schemas.microsoft.com/office/drawing/2014/chart" uri="{C3380CC4-5D6E-409C-BE32-E72D297353CC}">
              <c16:uniqueId val="{00000000-4CB2-48AA-8354-9A28A185352D}"/>
            </c:ext>
          </c:extLst>
        </c:ser>
        <c:dLbls>
          <c:showLegendKey val="0"/>
          <c:showVal val="0"/>
          <c:showCatName val="0"/>
          <c:showSerName val="0"/>
          <c:showPercent val="0"/>
          <c:showBubbleSize val="0"/>
        </c:dLbls>
        <c:gapWidth val="219"/>
        <c:overlap val="-27"/>
        <c:axId val="167420424"/>
        <c:axId val="167420816"/>
      </c:barChart>
      <c:lineChart>
        <c:grouping val="standard"/>
        <c:varyColors val="0"/>
        <c:ser>
          <c:idx val="1"/>
          <c:order val="1"/>
          <c:tx>
            <c:strRef>
              <c:f>Sheet1!$C$1</c:f>
              <c:strCache>
                <c:ptCount val="1"/>
                <c:pt idx="0">
                  <c:v>Progress</c:v>
                </c:pt>
              </c:strCache>
            </c:strRef>
          </c:tx>
          <c:spPr>
            <a:ln w="28575" cap="rnd">
              <a:solidFill>
                <a:srgbClr val="92D050"/>
              </a:solidFill>
              <a:round/>
            </a:ln>
            <a:effectLst/>
          </c:spPr>
          <c:marker>
            <c:symbol val="none"/>
          </c:marker>
          <c:cat>
            <c:strRef>
              <c:f>Sheet1!$A$2:$A$7</c:f>
              <c:strCache>
                <c:ptCount val="6"/>
                <c:pt idx="0">
                  <c:v>Y7 1</c:v>
                </c:pt>
                <c:pt idx="1">
                  <c:v>Y7 2</c:v>
                </c:pt>
                <c:pt idx="2">
                  <c:v>Y7 3</c:v>
                </c:pt>
                <c:pt idx="3">
                  <c:v>Y8 1</c:v>
                </c:pt>
                <c:pt idx="4">
                  <c:v>Y8 2</c:v>
                </c:pt>
                <c:pt idx="5">
                  <c:v>Y8 3</c:v>
                </c:pt>
              </c:strCache>
            </c:strRef>
          </c:cat>
          <c:val>
            <c:numRef>
              <c:f>Sheet1!$C$2:$C$7</c:f>
              <c:numCache>
                <c:formatCode>General</c:formatCode>
                <c:ptCount val="6"/>
                <c:pt idx="0">
                  <c:v>4</c:v>
                </c:pt>
                <c:pt idx="1">
                  <c:v>4.3</c:v>
                </c:pt>
                <c:pt idx="2">
                  <c:v>4.7</c:v>
                </c:pt>
                <c:pt idx="3">
                  <c:v>5</c:v>
                </c:pt>
                <c:pt idx="4">
                  <c:v>5.3</c:v>
                </c:pt>
                <c:pt idx="5">
                  <c:v>5.8</c:v>
                </c:pt>
              </c:numCache>
            </c:numRef>
          </c:val>
          <c:smooth val="0"/>
          <c:extLst>
            <c:ext xmlns:c16="http://schemas.microsoft.com/office/drawing/2014/chart" uri="{C3380CC4-5D6E-409C-BE32-E72D297353CC}">
              <c16:uniqueId val="{00000001-4CB2-48AA-8354-9A28A185352D}"/>
            </c:ext>
          </c:extLst>
        </c:ser>
        <c:dLbls>
          <c:showLegendKey val="0"/>
          <c:showVal val="0"/>
          <c:showCatName val="0"/>
          <c:showSerName val="0"/>
          <c:showPercent val="0"/>
          <c:showBubbleSize val="0"/>
        </c:dLbls>
        <c:marker val="1"/>
        <c:smooth val="0"/>
        <c:axId val="167420424"/>
        <c:axId val="167420816"/>
      </c:lineChart>
      <c:catAx>
        <c:axId val="167420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420816"/>
        <c:crosses val="autoZero"/>
        <c:auto val="1"/>
        <c:lblAlgn val="ctr"/>
        <c:lblOffset val="100"/>
        <c:noMultiLvlLbl val="0"/>
      </c:catAx>
      <c:valAx>
        <c:axId val="167420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420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C77CB9-5B3A-4A40-B6BD-F5685F275A1A}"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88652BB-0851-4750-844B-91B0FEE345A6}">
      <dgm:prSet phldrT="[Text]"/>
      <dgm:spPr/>
      <dgm:t>
        <a:bodyPr/>
        <a:lstStyle/>
        <a:p>
          <a:r>
            <a:rPr lang="en-US" dirty="0"/>
            <a:t>Substantive knowledge = “stuff” of history</a:t>
          </a:r>
        </a:p>
      </dgm:t>
    </dgm:pt>
    <dgm:pt modelId="{C5D99248-7692-43DD-A7F9-CAD696CB42C9}" type="parTrans" cxnId="{3493EB25-851C-49DB-9E57-CEFB5B2DE893}">
      <dgm:prSet/>
      <dgm:spPr/>
      <dgm:t>
        <a:bodyPr/>
        <a:lstStyle/>
        <a:p>
          <a:endParaRPr lang="en-US"/>
        </a:p>
      </dgm:t>
    </dgm:pt>
    <dgm:pt modelId="{BA236E7B-B9B8-424B-8F6C-42B793177C73}" type="sibTrans" cxnId="{3493EB25-851C-49DB-9E57-CEFB5B2DE893}">
      <dgm:prSet/>
      <dgm:spPr/>
      <dgm:t>
        <a:bodyPr/>
        <a:lstStyle/>
        <a:p>
          <a:endParaRPr lang="en-US"/>
        </a:p>
      </dgm:t>
    </dgm:pt>
    <dgm:pt modelId="{0CD012F1-555A-4928-83D9-50F22E244A30}">
      <dgm:prSet phldrT="[Text]"/>
      <dgm:spPr/>
      <dgm:t>
        <a:bodyPr/>
        <a:lstStyle/>
        <a:p>
          <a:r>
            <a:rPr lang="en-US" dirty="0"/>
            <a:t>Concepts with historically grounded meanings </a:t>
          </a:r>
          <a:r>
            <a:rPr lang="en-US" dirty="0" err="1"/>
            <a:t>eg</a:t>
          </a:r>
          <a:r>
            <a:rPr lang="en-US" dirty="0"/>
            <a:t>. “king”, “peasant”, “parliament”</a:t>
          </a:r>
        </a:p>
      </dgm:t>
    </dgm:pt>
    <dgm:pt modelId="{7897ED27-C0B2-452B-BD0E-5848E2FD5E1E}" type="parTrans" cxnId="{E80A4D53-AE68-49FF-B517-8D0AF0905799}">
      <dgm:prSet/>
      <dgm:spPr/>
      <dgm:t>
        <a:bodyPr/>
        <a:lstStyle/>
        <a:p>
          <a:endParaRPr lang="en-US"/>
        </a:p>
      </dgm:t>
    </dgm:pt>
    <dgm:pt modelId="{FD14A606-9433-4BEB-B161-2AF731854B00}" type="sibTrans" cxnId="{E80A4D53-AE68-49FF-B517-8D0AF0905799}">
      <dgm:prSet/>
      <dgm:spPr/>
      <dgm:t>
        <a:bodyPr/>
        <a:lstStyle/>
        <a:p>
          <a:endParaRPr lang="en-US"/>
        </a:p>
      </dgm:t>
    </dgm:pt>
    <dgm:pt modelId="{D940EA09-31E5-4A00-81B9-2208365C5115}">
      <dgm:prSet phldrT="[Text]"/>
      <dgm:spPr/>
      <dgm:t>
        <a:bodyPr/>
        <a:lstStyle/>
        <a:p>
          <a:r>
            <a:rPr lang="en-US" dirty="0"/>
            <a:t>Second Order Concepts</a:t>
          </a:r>
        </a:p>
      </dgm:t>
    </dgm:pt>
    <dgm:pt modelId="{6EBC678E-24DF-4FA4-9EDD-CB4DEAB70E32}" type="parTrans" cxnId="{69839014-4566-430C-869B-D24F13022430}">
      <dgm:prSet/>
      <dgm:spPr/>
      <dgm:t>
        <a:bodyPr/>
        <a:lstStyle/>
        <a:p>
          <a:endParaRPr lang="en-US"/>
        </a:p>
      </dgm:t>
    </dgm:pt>
    <dgm:pt modelId="{3FA8701E-890B-4FBD-AFF3-6062A24A8BFC}" type="sibTrans" cxnId="{69839014-4566-430C-869B-D24F13022430}">
      <dgm:prSet/>
      <dgm:spPr/>
      <dgm:t>
        <a:bodyPr/>
        <a:lstStyle/>
        <a:p>
          <a:endParaRPr lang="en-US"/>
        </a:p>
      </dgm:t>
    </dgm:pt>
    <dgm:pt modelId="{2FE48FAC-6696-472A-84E4-F8A92CDA09EC}">
      <dgm:prSet phldrT="[Text]"/>
      <dgm:spPr/>
      <dgm:t>
        <a:bodyPr/>
        <a:lstStyle/>
        <a:p>
          <a:r>
            <a:rPr lang="en-US" dirty="0"/>
            <a:t>Substantive Knowledge &amp; Concepts</a:t>
          </a:r>
        </a:p>
      </dgm:t>
    </dgm:pt>
    <dgm:pt modelId="{CD80E757-3A25-4C7B-BA2D-7B60C824D48A}" type="parTrans" cxnId="{FCF88303-3887-410A-A23D-C2229D1BAECA}">
      <dgm:prSet/>
      <dgm:spPr/>
      <dgm:t>
        <a:bodyPr/>
        <a:lstStyle/>
        <a:p>
          <a:endParaRPr lang="en-US"/>
        </a:p>
      </dgm:t>
    </dgm:pt>
    <dgm:pt modelId="{0E2373ED-C209-4974-9277-B5C2B69FB7A4}" type="sibTrans" cxnId="{FCF88303-3887-410A-A23D-C2229D1BAECA}">
      <dgm:prSet/>
      <dgm:spPr/>
      <dgm:t>
        <a:bodyPr/>
        <a:lstStyle/>
        <a:p>
          <a:endParaRPr lang="en-US"/>
        </a:p>
      </dgm:t>
    </dgm:pt>
    <dgm:pt modelId="{657EA591-10F7-4D69-B8AC-A8A8C23A9C1A}">
      <dgm:prSet phldrT="[Text]"/>
      <dgm:spPr/>
      <dgm:t>
        <a:bodyPr/>
        <a:lstStyle/>
        <a:p>
          <a:r>
            <a:rPr lang="en-US" dirty="0"/>
            <a:t>Ways of understanding historical content eg. Causation, significance, change &amp; continuity.</a:t>
          </a:r>
        </a:p>
      </dgm:t>
    </dgm:pt>
    <dgm:pt modelId="{A8DFA425-3E9E-48F9-8037-94716CB7FE4E}" type="parTrans" cxnId="{D008CC01-8AB6-4FDE-B876-E8745560C1D2}">
      <dgm:prSet/>
      <dgm:spPr/>
      <dgm:t>
        <a:bodyPr/>
        <a:lstStyle/>
        <a:p>
          <a:endParaRPr lang="en-US"/>
        </a:p>
      </dgm:t>
    </dgm:pt>
    <dgm:pt modelId="{0F4BB5F5-4FEF-4A3C-B43E-193988BF967C}" type="sibTrans" cxnId="{D008CC01-8AB6-4FDE-B876-E8745560C1D2}">
      <dgm:prSet/>
      <dgm:spPr/>
      <dgm:t>
        <a:bodyPr/>
        <a:lstStyle/>
        <a:p>
          <a:endParaRPr lang="en-US"/>
        </a:p>
      </dgm:t>
    </dgm:pt>
    <dgm:pt modelId="{B6CA1C34-1381-43EB-B62F-392F1A07F0BD}" type="pres">
      <dgm:prSet presAssocID="{CDC77CB9-5B3A-4A40-B6BD-F5685F275A1A}" presName="Name0" presStyleCnt="0">
        <dgm:presLayoutVars>
          <dgm:dir/>
          <dgm:animLvl val="lvl"/>
          <dgm:resizeHandles val="exact"/>
        </dgm:presLayoutVars>
      </dgm:prSet>
      <dgm:spPr/>
    </dgm:pt>
    <dgm:pt modelId="{EAC36269-5681-4DCE-8FA9-05F58B14F9F3}" type="pres">
      <dgm:prSet presAssocID="{D940EA09-31E5-4A00-81B9-2208365C5115}" presName="composite" presStyleCnt="0"/>
      <dgm:spPr/>
    </dgm:pt>
    <dgm:pt modelId="{00C890FE-2251-49A5-8395-94CCCAC06377}" type="pres">
      <dgm:prSet presAssocID="{D940EA09-31E5-4A00-81B9-2208365C5115}" presName="parTx" presStyleLbl="alignNode1" presStyleIdx="0" presStyleCnt="2">
        <dgm:presLayoutVars>
          <dgm:chMax val="0"/>
          <dgm:chPref val="0"/>
          <dgm:bulletEnabled val="1"/>
        </dgm:presLayoutVars>
      </dgm:prSet>
      <dgm:spPr/>
    </dgm:pt>
    <dgm:pt modelId="{F5006CFF-3974-4B35-9137-4DE73422F249}" type="pres">
      <dgm:prSet presAssocID="{D940EA09-31E5-4A00-81B9-2208365C5115}" presName="desTx" presStyleLbl="alignAccFollowNode1" presStyleIdx="0" presStyleCnt="2">
        <dgm:presLayoutVars>
          <dgm:bulletEnabled val="1"/>
        </dgm:presLayoutVars>
      </dgm:prSet>
      <dgm:spPr/>
    </dgm:pt>
    <dgm:pt modelId="{D7674FE0-9283-4421-9CC3-58853A505043}" type="pres">
      <dgm:prSet presAssocID="{3FA8701E-890B-4FBD-AFF3-6062A24A8BFC}" presName="space" presStyleCnt="0"/>
      <dgm:spPr/>
    </dgm:pt>
    <dgm:pt modelId="{9A89B517-BB32-4236-96F6-64852BD5D83E}" type="pres">
      <dgm:prSet presAssocID="{2FE48FAC-6696-472A-84E4-F8A92CDA09EC}" presName="composite" presStyleCnt="0"/>
      <dgm:spPr/>
    </dgm:pt>
    <dgm:pt modelId="{22531EFA-1F6A-426B-AD0E-AFE811369715}" type="pres">
      <dgm:prSet presAssocID="{2FE48FAC-6696-472A-84E4-F8A92CDA09EC}" presName="parTx" presStyleLbl="alignNode1" presStyleIdx="1" presStyleCnt="2">
        <dgm:presLayoutVars>
          <dgm:chMax val="0"/>
          <dgm:chPref val="0"/>
          <dgm:bulletEnabled val="1"/>
        </dgm:presLayoutVars>
      </dgm:prSet>
      <dgm:spPr/>
    </dgm:pt>
    <dgm:pt modelId="{8E0379DA-A370-48CC-AECA-8FA4597759BF}" type="pres">
      <dgm:prSet presAssocID="{2FE48FAC-6696-472A-84E4-F8A92CDA09EC}" presName="desTx" presStyleLbl="alignAccFollowNode1" presStyleIdx="1" presStyleCnt="2">
        <dgm:presLayoutVars>
          <dgm:bulletEnabled val="1"/>
        </dgm:presLayoutVars>
      </dgm:prSet>
      <dgm:spPr/>
    </dgm:pt>
  </dgm:ptLst>
  <dgm:cxnLst>
    <dgm:cxn modelId="{9E84CF24-D69D-4549-B219-4B6FB03DCF3C}" type="presOf" srcId="{0CD012F1-555A-4928-83D9-50F22E244A30}" destId="{8E0379DA-A370-48CC-AECA-8FA4597759BF}" srcOrd="0" destOrd="1" presId="urn:microsoft.com/office/officeart/2005/8/layout/hList1"/>
    <dgm:cxn modelId="{E80A4D53-AE68-49FF-B517-8D0AF0905799}" srcId="{2FE48FAC-6696-472A-84E4-F8A92CDA09EC}" destId="{0CD012F1-555A-4928-83D9-50F22E244A30}" srcOrd="1" destOrd="0" parTransId="{7897ED27-C0B2-452B-BD0E-5848E2FD5E1E}" sibTransId="{FD14A606-9433-4BEB-B161-2AF731854B00}"/>
    <dgm:cxn modelId="{BC998C68-DFA1-489B-A8B9-56B4F32F7284}" type="presOf" srcId="{D940EA09-31E5-4A00-81B9-2208365C5115}" destId="{00C890FE-2251-49A5-8395-94CCCAC06377}" srcOrd="0" destOrd="0" presId="urn:microsoft.com/office/officeart/2005/8/layout/hList1"/>
    <dgm:cxn modelId="{FCF88303-3887-410A-A23D-C2229D1BAECA}" srcId="{CDC77CB9-5B3A-4A40-B6BD-F5685F275A1A}" destId="{2FE48FAC-6696-472A-84E4-F8A92CDA09EC}" srcOrd="1" destOrd="0" parTransId="{CD80E757-3A25-4C7B-BA2D-7B60C824D48A}" sibTransId="{0E2373ED-C209-4974-9277-B5C2B69FB7A4}"/>
    <dgm:cxn modelId="{69839014-4566-430C-869B-D24F13022430}" srcId="{CDC77CB9-5B3A-4A40-B6BD-F5685F275A1A}" destId="{D940EA09-31E5-4A00-81B9-2208365C5115}" srcOrd="0" destOrd="0" parTransId="{6EBC678E-24DF-4FA4-9EDD-CB4DEAB70E32}" sibTransId="{3FA8701E-890B-4FBD-AFF3-6062A24A8BFC}"/>
    <dgm:cxn modelId="{621B978E-7B90-4567-9694-BC7FF6495E0B}" type="presOf" srcId="{CDC77CB9-5B3A-4A40-B6BD-F5685F275A1A}" destId="{B6CA1C34-1381-43EB-B62F-392F1A07F0BD}" srcOrd="0" destOrd="0" presId="urn:microsoft.com/office/officeart/2005/8/layout/hList1"/>
    <dgm:cxn modelId="{D008CC01-8AB6-4FDE-B876-E8745560C1D2}" srcId="{D940EA09-31E5-4A00-81B9-2208365C5115}" destId="{657EA591-10F7-4D69-B8AC-A8A8C23A9C1A}" srcOrd="0" destOrd="0" parTransId="{A8DFA425-3E9E-48F9-8037-94716CB7FE4E}" sibTransId="{0F4BB5F5-4FEF-4A3C-B43E-193988BF967C}"/>
    <dgm:cxn modelId="{C93D5086-7F46-4D39-AEA5-28479CD97D96}" type="presOf" srcId="{657EA591-10F7-4D69-B8AC-A8A8C23A9C1A}" destId="{F5006CFF-3974-4B35-9137-4DE73422F249}" srcOrd="0" destOrd="0" presId="urn:microsoft.com/office/officeart/2005/8/layout/hList1"/>
    <dgm:cxn modelId="{3493EB25-851C-49DB-9E57-CEFB5B2DE893}" srcId="{2FE48FAC-6696-472A-84E4-F8A92CDA09EC}" destId="{888652BB-0851-4750-844B-91B0FEE345A6}" srcOrd="0" destOrd="0" parTransId="{C5D99248-7692-43DD-A7F9-CAD696CB42C9}" sibTransId="{BA236E7B-B9B8-424B-8F6C-42B793177C73}"/>
    <dgm:cxn modelId="{AA821009-D260-4431-B1B0-D586AF6DDDE5}" type="presOf" srcId="{2FE48FAC-6696-472A-84E4-F8A92CDA09EC}" destId="{22531EFA-1F6A-426B-AD0E-AFE811369715}" srcOrd="0" destOrd="0" presId="urn:microsoft.com/office/officeart/2005/8/layout/hList1"/>
    <dgm:cxn modelId="{9978E4D0-3BBA-4EEC-88CB-65E85E6B0A1D}" type="presOf" srcId="{888652BB-0851-4750-844B-91B0FEE345A6}" destId="{8E0379DA-A370-48CC-AECA-8FA4597759BF}" srcOrd="0" destOrd="0" presId="urn:microsoft.com/office/officeart/2005/8/layout/hList1"/>
    <dgm:cxn modelId="{9CB18541-A4D6-4AA3-9367-A81F933BABC0}" type="presParOf" srcId="{B6CA1C34-1381-43EB-B62F-392F1A07F0BD}" destId="{EAC36269-5681-4DCE-8FA9-05F58B14F9F3}" srcOrd="0" destOrd="0" presId="urn:microsoft.com/office/officeart/2005/8/layout/hList1"/>
    <dgm:cxn modelId="{23AA3E63-7201-43F8-9F9F-113D0ADCC9AC}" type="presParOf" srcId="{EAC36269-5681-4DCE-8FA9-05F58B14F9F3}" destId="{00C890FE-2251-49A5-8395-94CCCAC06377}" srcOrd="0" destOrd="0" presId="urn:microsoft.com/office/officeart/2005/8/layout/hList1"/>
    <dgm:cxn modelId="{1F19A025-6528-455F-AC5E-FD4686D7D796}" type="presParOf" srcId="{EAC36269-5681-4DCE-8FA9-05F58B14F9F3}" destId="{F5006CFF-3974-4B35-9137-4DE73422F249}" srcOrd="1" destOrd="0" presId="urn:microsoft.com/office/officeart/2005/8/layout/hList1"/>
    <dgm:cxn modelId="{B754636E-053D-4438-89A0-CE1B7741767E}" type="presParOf" srcId="{B6CA1C34-1381-43EB-B62F-392F1A07F0BD}" destId="{D7674FE0-9283-4421-9CC3-58853A505043}" srcOrd="1" destOrd="0" presId="urn:microsoft.com/office/officeart/2005/8/layout/hList1"/>
    <dgm:cxn modelId="{D8B6F334-5F83-422C-A095-4ED080C5512F}" type="presParOf" srcId="{B6CA1C34-1381-43EB-B62F-392F1A07F0BD}" destId="{9A89B517-BB32-4236-96F6-64852BD5D83E}" srcOrd="2" destOrd="0" presId="urn:microsoft.com/office/officeart/2005/8/layout/hList1"/>
    <dgm:cxn modelId="{672CDC5F-1335-4363-B92E-0FB62F072210}" type="presParOf" srcId="{9A89B517-BB32-4236-96F6-64852BD5D83E}" destId="{22531EFA-1F6A-426B-AD0E-AFE811369715}" srcOrd="0" destOrd="0" presId="urn:microsoft.com/office/officeart/2005/8/layout/hList1"/>
    <dgm:cxn modelId="{9584A163-C326-45DF-A944-F858E46B765A}" type="presParOf" srcId="{9A89B517-BB32-4236-96F6-64852BD5D83E}" destId="{8E0379DA-A370-48CC-AECA-8FA4597759B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3A75CD-1361-4E82-A909-14D2491F025C}"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5A22D786-EE8C-4982-9086-51A6A5289C25}">
      <dgm:prSet phldrT="[Text]"/>
      <dgm:spPr/>
      <dgm:t>
        <a:bodyPr/>
        <a:lstStyle/>
        <a:p>
          <a:r>
            <a:rPr lang="en-US" dirty="0"/>
            <a:t>Curriculum design</a:t>
          </a:r>
        </a:p>
      </dgm:t>
    </dgm:pt>
    <dgm:pt modelId="{C9857305-4B9A-4985-A46F-133618068FC8}" type="parTrans" cxnId="{B1EAFF19-DA42-4E98-A98D-E43294BEDC05}">
      <dgm:prSet/>
      <dgm:spPr/>
      <dgm:t>
        <a:bodyPr/>
        <a:lstStyle/>
        <a:p>
          <a:endParaRPr lang="en-US"/>
        </a:p>
      </dgm:t>
    </dgm:pt>
    <dgm:pt modelId="{C944AF4E-41E3-4DCC-ACD2-EE1FBDE865CA}" type="sibTrans" cxnId="{B1EAFF19-DA42-4E98-A98D-E43294BEDC05}">
      <dgm:prSet/>
      <dgm:spPr/>
      <dgm:t>
        <a:bodyPr/>
        <a:lstStyle/>
        <a:p>
          <a:endParaRPr lang="en-US"/>
        </a:p>
      </dgm:t>
    </dgm:pt>
    <dgm:pt modelId="{F18CD3A1-7B6C-4F5A-90F0-5B0509A95EFF}">
      <dgm:prSet phldrT="[Text]"/>
      <dgm:spPr/>
      <dgm:t>
        <a:bodyPr/>
        <a:lstStyle/>
        <a:p>
          <a:r>
            <a:rPr lang="en-US" dirty="0"/>
            <a:t>Quizzes</a:t>
          </a:r>
        </a:p>
      </dgm:t>
    </dgm:pt>
    <dgm:pt modelId="{D0A38986-AD4F-4ABC-9645-8445243458E1}" type="parTrans" cxnId="{50BC662E-0E7D-42EC-A031-7A5C7984BAF8}">
      <dgm:prSet/>
      <dgm:spPr/>
      <dgm:t>
        <a:bodyPr/>
        <a:lstStyle/>
        <a:p>
          <a:endParaRPr lang="en-US"/>
        </a:p>
      </dgm:t>
    </dgm:pt>
    <dgm:pt modelId="{5FEBD53C-A3D7-4CF0-84BF-7780855C999C}" type="sibTrans" cxnId="{50BC662E-0E7D-42EC-A031-7A5C7984BAF8}">
      <dgm:prSet/>
      <dgm:spPr/>
      <dgm:t>
        <a:bodyPr/>
        <a:lstStyle/>
        <a:p>
          <a:endParaRPr lang="en-US"/>
        </a:p>
      </dgm:t>
    </dgm:pt>
    <dgm:pt modelId="{8C6E265B-49B3-4F9A-AA2E-661B7793B261}">
      <dgm:prSet phldrT="[Text]"/>
      <dgm:spPr/>
      <dgm:t>
        <a:bodyPr/>
        <a:lstStyle/>
        <a:p>
          <a:r>
            <a:rPr lang="en-US" dirty="0"/>
            <a:t>Mind maps</a:t>
          </a:r>
        </a:p>
      </dgm:t>
    </dgm:pt>
    <dgm:pt modelId="{9A37D191-96B8-49FB-8BF7-A403301624E6}" type="parTrans" cxnId="{BB512C60-E823-411D-B0D9-C7B0A243232B}">
      <dgm:prSet/>
      <dgm:spPr/>
      <dgm:t>
        <a:bodyPr/>
        <a:lstStyle/>
        <a:p>
          <a:endParaRPr lang="en-US"/>
        </a:p>
      </dgm:t>
    </dgm:pt>
    <dgm:pt modelId="{0CF3009E-285A-489C-944C-CDBCF9D52860}" type="sibTrans" cxnId="{BB512C60-E823-411D-B0D9-C7B0A243232B}">
      <dgm:prSet/>
      <dgm:spPr/>
      <dgm:t>
        <a:bodyPr/>
        <a:lstStyle/>
        <a:p>
          <a:endParaRPr lang="en-US"/>
        </a:p>
      </dgm:t>
    </dgm:pt>
    <dgm:pt modelId="{EFD9D4F3-B1B5-4A0A-89B5-E61382B707E4}">
      <dgm:prSet phldrT="[Text]"/>
      <dgm:spPr/>
      <dgm:t>
        <a:bodyPr/>
        <a:lstStyle/>
        <a:p>
          <a:r>
            <a:rPr lang="en-US" dirty="0"/>
            <a:t>Synoptic essays</a:t>
          </a:r>
        </a:p>
      </dgm:t>
    </dgm:pt>
    <dgm:pt modelId="{DF5E0556-9E9E-42A5-857F-057B2C331C52}" type="parTrans" cxnId="{0361F5B2-C47D-4E55-8A49-8F48AF579BDD}">
      <dgm:prSet/>
      <dgm:spPr/>
      <dgm:t>
        <a:bodyPr/>
        <a:lstStyle/>
        <a:p>
          <a:endParaRPr lang="en-US"/>
        </a:p>
      </dgm:t>
    </dgm:pt>
    <dgm:pt modelId="{D49B3D49-B2E0-447E-8FAC-EFA30B5E901D}" type="sibTrans" cxnId="{0361F5B2-C47D-4E55-8A49-8F48AF579BDD}">
      <dgm:prSet/>
      <dgm:spPr/>
      <dgm:t>
        <a:bodyPr/>
        <a:lstStyle/>
        <a:p>
          <a:endParaRPr lang="en-US"/>
        </a:p>
      </dgm:t>
    </dgm:pt>
    <dgm:pt modelId="{73F716C2-F74B-458A-A4B8-63462177A134}">
      <dgm:prSet phldrT="[Text]"/>
      <dgm:spPr/>
      <dgm:t>
        <a:bodyPr/>
        <a:lstStyle/>
        <a:p>
          <a:r>
            <a:rPr lang="en-US" dirty="0"/>
            <a:t>Exam questions</a:t>
          </a:r>
        </a:p>
      </dgm:t>
    </dgm:pt>
    <dgm:pt modelId="{264FC2B2-7BFC-4602-BB86-3D322C71934A}" type="parTrans" cxnId="{0199EA43-0940-449F-9F1D-900944543CFA}">
      <dgm:prSet/>
      <dgm:spPr/>
      <dgm:t>
        <a:bodyPr/>
        <a:lstStyle/>
        <a:p>
          <a:endParaRPr lang="en-US"/>
        </a:p>
      </dgm:t>
    </dgm:pt>
    <dgm:pt modelId="{289DAEA1-62B0-4BE6-B6A3-CC5CC7387627}" type="sibTrans" cxnId="{0199EA43-0940-449F-9F1D-900944543CFA}">
      <dgm:prSet/>
      <dgm:spPr/>
      <dgm:t>
        <a:bodyPr/>
        <a:lstStyle/>
        <a:p>
          <a:endParaRPr lang="en-US"/>
        </a:p>
      </dgm:t>
    </dgm:pt>
    <dgm:pt modelId="{E1442896-94C4-43BE-A9B8-55097D635D31}">
      <dgm:prSet phldrT="[Text]"/>
      <dgm:spPr/>
      <dgm:t>
        <a:bodyPr/>
        <a:lstStyle/>
        <a:p>
          <a:r>
            <a:rPr lang="en-US" dirty="0"/>
            <a:t>Defining concepts</a:t>
          </a:r>
        </a:p>
      </dgm:t>
    </dgm:pt>
    <dgm:pt modelId="{6FAA674F-52CB-410F-ABBC-D8D468339CE1}" type="parTrans" cxnId="{DA5CA99B-D945-4C51-AE21-E46B72290818}">
      <dgm:prSet/>
      <dgm:spPr/>
      <dgm:t>
        <a:bodyPr/>
        <a:lstStyle/>
        <a:p>
          <a:endParaRPr lang="en-US"/>
        </a:p>
      </dgm:t>
    </dgm:pt>
    <dgm:pt modelId="{2E1A97BD-F7D1-4B5B-A5E3-2C31EAE0A690}" type="sibTrans" cxnId="{DA5CA99B-D945-4C51-AE21-E46B72290818}">
      <dgm:prSet/>
      <dgm:spPr/>
      <dgm:t>
        <a:bodyPr/>
        <a:lstStyle/>
        <a:p>
          <a:endParaRPr lang="en-US"/>
        </a:p>
      </dgm:t>
    </dgm:pt>
    <dgm:pt modelId="{F3B6A521-5D22-44FF-8F44-2E045E965403}">
      <dgm:prSet phldrT="[Text]"/>
      <dgm:spPr/>
      <dgm:t>
        <a:bodyPr/>
        <a:lstStyle/>
        <a:p>
          <a:r>
            <a:rPr lang="en-US" dirty="0"/>
            <a:t>Low-stakes testing</a:t>
          </a:r>
        </a:p>
      </dgm:t>
    </dgm:pt>
    <dgm:pt modelId="{5FD89BBA-F346-43F8-A7BA-E053403E52F3}" type="parTrans" cxnId="{8C1183B7-4CE0-4F28-AA40-59BCBEBBE16C}">
      <dgm:prSet/>
      <dgm:spPr/>
      <dgm:t>
        <a:bodyPr/>
        <a:lstStyle/>
        <a:p>
          <a:endParaRPr lang="en-US"/>
        </a:p>
      </dgm:t>
    </dgm:pt>
    <dgm:pt modelId="{BA4FF5F2-2122-49E0-BC20-10EF335FAA1B}" type="sibTrans" cxnId="{8C1183B7-4CE0-4F28-AA40-59BCBEBBE16C}">
      <dgm:prSet/>
      <dgm:spPr/>
      <dgm:t>
        <a:bodyPr/>
        <a:lstStyle/>
        <a:p>
          <a:endParaRPr lang="en-US"/>
        </a:p>
      </dgm:t>
    </dgm:pt>
    <dgm:pt modelId="{AAD29F7B-1FA3-4FB0-8579-4BC9002A4068}">
      <dgm:prSet phldrT="[Text]"/>
      <dgm:spPr/>
      <dgm:t>
        <a:bodyPr/>
        <a:lstStyle/>
        <a:p>
          <a:r>
            <a:rPr lang="en-US" dirty="0"/>
            <a:t>Planning for SK every lesson</a:t>
          </a:r>
        </a:p>
      </dgm:t>
    </dgm:pt>
    <dgm:pt modelId="{222EA44E-14FA-4F8F-92C2-BC512630E134}" type="parTrans" cxnId="{0F35702B-8A81-4548-9702-408B66EC418D}">
      <dgm:prSet/>
      <dgm:spPr/>
      <dgm:t>
        <a:bodyPr/>
        <a:lstStyle/>
        <a:p>
          <a:endParaRPr lang="en-US"/>
        </a:p>
      </dgm:t>
    </dgm:pt>
    <dgm:pt modelId="{6016C4F1-F31A-42BE-BCA7-EF7382592462}" type="sibTrans" cxnId="{0F35702B-8A81-4548-9702-408B66EC418D}">
      <dgm:prSet/>
      <dgm:spPr/>
      <dgm:t>
        <a:bodyPr/>
        <a:lstStyle/>
        <a:p>
          <a:endParaRPr lang="en-US"/>
        </a:p>
      </dgm:t>
    </dgm:pt>
    <dgm:pt modelId="{4D0E4CF4-8C68-4493-A60C-2D707EB2A74F}">
      <dgm:prSet phldrT="[Text]"/>
      <dgm:spPr/>
      <dgm:t>
        <a:bodyPr/>
        <a:lstStyle/>
        <a:p>
          <a:r>
            <a:rPr lang="en-US"/>
            <a:t>Timelines</a:t>
          </a:r>
          <a:endParaRPr lang="en-US" dirty="0"/>
        </a:p>
      </dgm:t>
    </dgm:pt>
    <dgm:pt modelId="{768AEE57-FEBD-4964-BF0E-B4AE890D5CA9}" type="parTrans" cxnId="{F0129DA5-71B2-42E4-8081-D162343D0979}">
      <dgm:prSet/>
      <dgm:spPr/>
      <dgm:t>
        <a:bodyPr/>
        <a:lstStyle/>
        <a:p>
          <a:endParaRPr lang="en-US"/>
        </a:p>
      </dgm:t>
    </dgm:pt>
    <dgm:pt modelId="{A155AED8-15BE-4948-857E-ED91B5074985}" type="sibTrans" cxnId="{F0129DA5-71B2-42E4-8081-D162343D0979}">
      <dgm:prSet/>
      <dgm:spPr/>
      <dgm:t>
        <a:bodyPr/>
        <a:lstStyle/>
        <a:p>
          <a:endParaRPr lang="en-US"/>
        </a:p>
      </dgm:t>
    </dgm:pt>
    <dgm:pt modelId="{2F568C85-7BC2-4DC9-8534-5820DFA4135B}" type="pres">
      <dgm:prSet presAssocID="{D63A75CD-1361-4E82-A909-14D2491F025C}" presName="diagram" presStyleCnt="0">
        <dgm:presLayoutVars>
          <dgm:dir/>
          <dgm:resizeHandles val="exact"/>
        </dgm:presLayoutVars>
      </dgm:prSet>
      <dgm:spPr/>
    </dgm:pt>
    <dgm:pt modelId="{D67D9B21-7E75-4A42-A3B4-E3D98B36C8EC}" type="pres">
      <dgm:prSet presAssocID="{5A22D786-EE8C-4982-9086-51A6A5289C25}" presName="node" presStyleLbl="node1" presStyleIdx="0" presStyleCnt="9">
        <dgm:presLayoutVars>
          <dgm:bulletEnabled val="1"/>
        </dgm:presLayoutVars>
      </dgm:prSet>
      <dgm:spPr/>
    </dgm:pt>
    <dgm:pt modelId="{94774C5F-35B3-487E-99DB-CD3EB124DAAE}" type="pres">
      <dgm:prSet presAssocID="{C944AF4E-41E3-4DCC-ACD2-EE1FBDE865CA}" presName="sibTrans" presStyleCnt="0"/>
      <dgm:spPr/>
    </dgm:pt>
    <dgm:pt modelId="{324359A1-729A-45A2-948E-573E8E989D93}" type="pres">
      <dgm:prSet presAssocID="{AAD29F7B-1FA3-4FB0-8579-4BC9002A4068}" presName="node" presStyleLbl="node1" presStyleIdx="1" presStyleCnt="9">
        <dgm:presLayoutVars>
          <dgm:bulletEnabled val="1"/>
        </dgm:presLayoutVars>
      </dgm:prSet>
      <dgm:spPr/>
    </dgm:pt>
    <dgm:pt modelId="{253E4C19-5CE0-478B-99AE-E391198FF86B}" type="pres">
      <dgm:prSet presAssocID="{6016C4F1-F31A-42BE-BCA7-EF7382592462}" presName="sibTrans" presStyleCnt="0"/>
      <dgm:spPr/>
    </dgm:pt>
    <dgm:pt modelId="{4D38AF52-07E4-4630-9AEA-4E0B2A6F9624}" type="pres">
      <dgm:prSet presAssocID="{4D0E4CF4-8C68-4493-A60C-2D707EB2A74F}" presName="node" presStyleLbl="node1" presStyleIdx="2" presStyleCnt="9">
        <dgm:presLayoutVars>
          <dgm:bulletEnabled val="1"/>
        </dgm:presLayoutVars>
      </dgm:prSet>
      <dgm:spPr/>
    </dgm:pt>
    <dgm:pt modelId="{D608FC56-C415-4AA7-BE7A-01D3A4B643FD}" type="pres">
      <dgm:prSet presAssocID="{A155AED8-15BE-4948-857E-ED91B5074985}" presName="sibTrans" presStyleCnt="0"/>
      <dgm:spPr/>
    </dgm:pt>
    <dgm:pt modelId="{96DAFBC4-ADE5-4FDC-8301-E94F3FB9E325}" type="pres">
      <dgm:prSet presAssocID="{F18CD3A1-7B6C-4F5A-90F0-5B0509A95EFF}" presName="node" presStyleLbl="node1" presStyleIdx="3" presStyleCnt="9">
        <dgm:presLayoutVars>
          <dgm:bulletEnabled val="1"/>
        </dgm:presLayoutVars>
      </dgm:prSet>
      <dgm:spPr/>
    </dgm:pt>
    <dgm:pt modelId="{40C5206C-766D-4565-B055-E899C86103DD}" type="pres">
      <dgm:prSet presAssocID="{5FEBD53C-A3D7-4CF0-84BF-7780855C999C}" presName="sibTrans" presStyleCnt="0"/>
      <dgm:spPr/>
    </dgm:pt>
    <dgm:pt modelId="{C6B21AE2-DAA5-49B2-AD77-9FC903168B46}" type="pres">
      <dgm:prSet presAssocID="{8C6E265B-49B3-4F9A-AA2E-661B7793B261}" presName="node" presStyleLbl="node1" presStyleIdx="4" presStyleCnt="9">
        <dgm:presLayoutVars>
          <dgm:bulletEnabled val="1"/>
        </dgm:presLayoutVars>
      </dgm:prSet>
      <dgm:spPr/>
    </dgm:pt>
    <dgm:pt modelId="{9F25CFD3-F05B-4E2D-B4FC-66CEB62A3041}" type="pres">
      <dgm:prSet presAssocID="{0CF3009E-285A-489C-944C-CDBCF9D52860}" presName="sibTrans" presStyleCnt="0"/>
      <dgm:spPr/>
    </dgm:pt>
    <dgm:pt modelId="{6BF9AD4B-E390-4D15-AD9D-F23A466499D7}" type="pres">
      <dgm:prSet presAssocID="{EFD9D4F3-B1B5-4A0A-89B5-E61382B707E4}" presName="node" presStyleLbl="node1" presStyleIdx="5" presStyleCnt="9">
        <dgm:presLayoutVars>
          <dgm:bulletEnabled val="1"/>
        </dgm:presLayoutVars>
      </dgm:prSet>
      <dgm:spPr/>
    </dgm:pt>
    <dgm:pt modelId="{71ACC903-37F0-472D-8464-F3FFE94D8F11}" type="pres">
      <dgm:prSet presAssocID="{D49B3D49-B2E0-447E-8FAC-EFA30B5E901D}" presName="sibTrans" presStyleCnt="0"/>
      <dgm:spPr/>
    </dgm:pt>
    <dgm:pt modelId="{026D0EE7-B8C2-494B-B9FF-1EEC4E1E04E2}" type="pres">
      <dgm:prSet presAssocID="{73F716C2-F74B-458A-A4B8-63462177A134}" presName="node" presStyleLbl="node1" presStyleIdx="6" presStyleCnt="9">
        <dgm:presLayoutVars>
          <dgm:bulletEnabled val="1"/>
        </dgm:presLayoutVars>
      </dgm:prSet>
      <dgm:spPr/>
    </dgm:pt>
    <dgm:pt modelId="{A746C4D5-6E2B-48D2-8E7A-08DD9CDD40CC}" type="pres">
      <dgm:prSet presAssocID="{289DAEA1-62B0-4BE6-B6A3-CC5CC7387627}" presName="sibTrans" presStyleCnt="0"/>
      <dgm:spPr/>
    </dgm:pt>
    <dgm:pt modelId="{75E38C9A-B002-4F9C-AB8F-4CEF5A404D50}" type="pres">
      <dgm:prSet presAssocID="{E1442896-94C4-43BE-A9B8-55097D635D31}" presName="node" presStyleLbl="node1" presStyleIdx="7" presStyleCnt="9">
        <dgm:presLayoutVars>
          <dgm:bulletEnabled val="1"/>
        </dgm:presLayoutVars>
      </dgm:prSet>
      <dgm:spPr/>
    </dgm:pt>
    <dgm:pt modelId="{956A1DE6-A024-4619-94F7-7111A24A736A}" type="pres">
      <dgm:prSet presAssocID="{2E1A97BD-F7D1-4B5B-A5E3-2C31EAE0A690}" presName="sibTrans" presStyleCnt="0"/>
      <dgm:spPr/>
    </dgm:pt>
    <dgm:pt modelId="{506E98A0-31E9-4198-8B80-CBDCBA867F8A}" type="pres">
      <dgm:prSet presAssocID="{F3B6A521-5D22-44FF-8F44-2E045E965403}" presName="node" presStyleLbl="node1" presStyleIdx="8" presStyleCnt="9">
        <dgm:presLayoutVars>
          <dgm:bulletEnabled val="1"/>
        </dgm:presLayoutVars>
      </dgm:prSet>
      <dgm:spPr/>
    </dgm:pt>
  </dgm:ptLst>
  <dgm:cxnLst>
    <dgm:cxn modelId="{25E2C684-9112-4D38-BE99-1D771A8E9FF8}" type="presOf" srcId="{8C6E265B-49B3-4F9A-AA2E-661B7793B261}" destId="{C6B21AE2-DAA5-49B2-AD77-9FC903168B46}" srcOrd="0" destOrd="0" presId="urn:microsoft.com/office/officeart/2005/8/layout/default"/>
    <dgm:cxn modelId="{6CF5AD68-A314-40EA-A6E8-CB025BB52E90}" type="presOf" srcId="{F18CD3A1-7B6C-4F5A-90F0-5B0509A95EFF}" destId="{96DAFBC4-ADE5-4FDC-8301-E94F3FB9E325}" srcOrd="0" destOrd="0" presId="urn:microsoft.com/office/officeart/2005/8/layout/default"/>
    <dgm:cxn modelId="{B23C13C1-7D5D-47D1-9A5D-79BB5D38BC02}" type="presOf" srcId="{73F716C2-F74B-458A-A4B8-63462177A134}" destId="{026D0EE7-B8C2-494B-B9FF-1EEC4E1E04E2}" srcOrd="0" destOrd="0" presId="urn:microsoft.com/office/officeart/2005/8/layout/default"/>
    <dgm:cxn modelId="{0361F5B2-C47D-4E55-8A49-8F48AF579BDD}" srcId="{D63A75CD-1361-4E82-A909-14D2491F025C}" destId="{EFD9D4F3-B1B5-4A0A-89B5-E61382B707E4}" srcOrd="5" destOrd="0" parTransId="{DF5E0556-9E9E-42A5-857F-057B2C331C52}" sibTransId="{D49B3D49-B2E0-447E-8FAC-EFA30B5E901D}"/>
    <dgm:cxn modelId="{EB0DEF26-A568-44CF-9C95-28A387027551}" type="presOf" srcId="{5A22D786-EE8C-4982-9086-51A6A5289C25}" destId="{D67D9B21-7E75-4A42-A3B4-E3D98B36C8EC}" srcOrd="0" destOrd="0" presId="urn:microsoft.com/office/officeart/2005/8/layout/default"/>
    <dgm:cxn modelId="{74A5FFBD-D1D8-405C-A8E2-831A4A2715F7}" type="presOf" srcId="{EFD9D4F3-B1B5-4A0A-89B5-E61382B707E4}" destId="{6BF9AD4B-E390-4D15-AD9D-F23A466499D7}" srcOrd="0" destOrd="0" presId="urn:microsoft.com/office/officeart/2005/8/layout/default"/>
    <dgm:cxn modelId="{4E410E98-4DDD-4A8C-8C9A-7612877177C0}" type="presOf" srcId="{E1442896-94C4-43BE-A9B8-55097D635D31}" destId="{75E38C9A-B002-4F9C-AB8F-4CEF5A404D50}" srcOrd="0" destOrd="0" presId="urn:microsoft.com/office/officeart/2005/8/layout/default"/>
    <dgm:cxn modelId="{4615961A-636F-4CEF-8D2F-B8C0D4788C87}" type="presOf" srcId="{D63A75CD-1361-4E82-A909-14D2491F025C}" destId="{2F568C85-7BC2-4DC9-8534-5820DFA4135B}" srcOrd="0" destOrd="0" presId="urn:microsoft.com/office/officeart/2005/8/layout/default"/>
    <dgm:cxn modelId="{B1EAFF19-DA42-4E98-A98D-E43294BEDC05}" srcId="{D63A75CD-1361-4E82-A909-14D2491F025C}" destId="{5A22D786-EE8C-4982-9086-51A6A5289C25}" srcOrd="0" destOrd="0" parTransId="{C9857305-4B9A-4985-A46F-133618068FC8}" sibTransId="{C944AF4E-41E3-4DCC-ACD2-EE1FBDE865CA}"/>
    <dgm:cxn modelId="{F0129DA5-71B2-42E4-8081-D162343D0979}" srcId="{D63A75CD-1361-4E82-A909-14D2491F025C}" destId="{4D0E4CF4-8C68-4493-A60C-2D707EB2A74F}" srcOrd="2" destOrd="0" parTransId="{768AEE57-FEBD-4964-BF0E-B4AE890D5CA9}" sibTransId="{A155AED8-15BE-4948-857E-ED91B5074985}"/>
    <dgm:cxn modelId="{0D0E0905-60DD-4E3F-AFF6-BD758551CDBD}" type="presOf" srcId="{4D0E4CF4-8C68-4493-A60C-2D707EB2A74F}" destId="{4D38AF52-07E4-4630-9AEA-4E0B2A6F9624}" srcOrd="0" destOrd="0" presId="urn:microsoft.com/office/officeart/2005/8/layout/default"/>
    <dgm:cxn modelId="{4A189E6C-9B36-4FB1-9E5E-E8476BADA232}" type="presOf" srcId="{F3B6A521-5D22-44FF-8F44-2E045E965403}" destId="{506E98A0-31E9-4198-8B80-CBDCBA867F8A}" srcOrd="0" destOrd="0" presId="urn:microsoft.com/office/officeart/2005/8/layout/default"/>
    <dgm:cxn modelId="{8C1183B7-4CE0-4F28-AA40-59BCBEBBE16C}" srcId="{D63A75CD-1361-4E82-A909-14D2491F025C}" destId="{F3B6A521-5D22-44FF-8F44-2E045E965403}" srcOrd="8" destOrd="0" parTransId="{5FD89BBA-F346-43F8-A7BA-E053403E52F3}" sibTransId="{BA4FF5F2-2122-49E0-BC20-10EF335FAA1B}"/>
    <dgm:cxn modelId="{0199EA43-0940-449F-9F1D-900944543CFA}" srcId="{D63A75CD-1361-4E82-A909-14D2491F025C}" destId="{73F716C2-F74B-458A-A4B8-63462177A134}" srcOrd="6" destOrd="0" parTransId="{264FC2B2-7BFC-4602-BB86-3D322C71934A}" sibTransId="{289DAEA1-62B0-4BE6-B6A3-CC5CC7387627}"/>
    <dgm:cxn modelId="{DA5CA99B-D945-4C51-AE21-E46B72290818}" srcId="{D63A75CD-1361-4E82-A909-14D2491F025C}" destId="{E1442896-94C4-43BE-A9B8-55097D635D31}" srcOrd="7" destOrd="0" parTransId="{6FAA674F-52CB-410F-ABBC-D8D468339CE1}" sibTransId="{2E1A97BD-F7D1-4B5B-A5E3-2C31EAE0A690}"/>
    <dgm:cxn modelId="{8E74A0A5-C30F-46DB-85AA-2D8B35302360}" type="presOf" srcId="{AAD29F7B-1FA3-4FB0-8579-4BC9002A4068}" destId="{324359A1-729A-45A2-948E-573E8E989D93}" srcOrd="0" destOrd="0" presId="urn:microsoft.com/office/officeart/2005/8/layout/default"/>
    <dgm:cxn modelId="{50BC662E-0E7D-42EC-A031-7A5C7984BAF8}" srcId="{D63A75CD-1361-4E82-A909-14D2491F025C}" destId="{F18CD3A1-7B6C-4F5A-90F0-5B0509A95EFF}" srcOrd="3" destOrd="0" parTransId="{D0A38986-AD4F-4ABC-9645-8445243458E1}" sibTransId="{5FEBD53C-A3D7-4CF0-84BF-7780855C999C}"/>
    <dgm:cxn modelId="{BB512C60-E823-411D-B0D9-C7B0A243232B}" srcId="{D63A75CD-1361-4E82-A909-14D2491F025C}" destId="{8C6E265B-49B3-4F9A-AA2E-661B7793B261}" srcOrd="4" destOrd="0" parTransId="{9A37D191-96B8-49FB-8BF7-A403301624E6}" sibTransId="{0CF3009E-285A-489C-944C-CDBCF9D52860}"/>
    <dgm:cxn modelId="{0F35702B-8A81-4548-9702-408B66EC418D}" srcId="{D63A75CD-1361-4E82-A909-14D2491F025C}" destId="{AAD29F7B-1FA3-4FB0-8579-4BC9002A4068}" srcOrd="1" destOrd="0" parTransId="{222EA44E-14FA-4F8F-92C2-BC512630E134}" sibTransId="{6016C4F1-F31A-42BE-BCA7-EF7382592462}"/>
    <dgm:cxn modelId="{B95A090E-F5F0-4800-8D39-2467A010DE75}" type="presParOf" srcId="{2F568C85-7BC2-4DC9-8534-5820DFA4135B}" destId="{D67D9B21-7E75-4A42-A3B4-E3D98B36C8EC}" srcOrd="0" destOrd="0" presId="urn:microsoft.com/office/officeart/2005/8/layout/default"/>
    <dgm:cxn modelId="{0B4D7C01-20C1-4F25-9BAD-9C63FCAFA374}" type="presParOf" srcId="{2F568C85-7BC2-4DC9-8534-5820DFA4135B}" destId="{94774C5F-35B3-487E-99DB-CD3EB124DAAE}" srcOrd="1" destOrd="0" presId="urn:microsoft.com/office/officeart/2005/8/layout/default"/>
    <dgm:cxn modelId="{23C62487-1C87-4FB0-9712-3A4D31245A04}" type="presParOf" srcId="{2F568C85-7BC2-4DC9-8534-5820DFA4135B}" destId="{324359A1-729A-45A2-948E-573E8E989D93}" srcOrd="2" destOrd="0" presId="urn:microsoft.com/office/officeart/2005/8/layout/default"/>
    <dgm:cxn modelId="{912A33BA-280C-4E3B-B90A-EF02B0DA05B9}" type="presParOf" srcId="{2F568C85-7BC2-4DC9-8534-5820DFA4135B}" destId="{253E4C19-5CE0-478B-99AE-E391198FF86B}" srcOrd="3" destOrd="0" presId="urn:microsoft.com/office/officeart/2005/8/layout/default"/>
    <dgm:cxn modelId="{4667A5F6-028F-4950-9040-49FAEFD151B6}" type="presParOf" srcId="{2F568C85-7BC2-4DC9-8534-5820DFA4135B}" destId="{4D38AF52-07E4-4630-9AEA-4E0B2A6F9624}" srcOrd="4" destOrd="0" presId="urn:microsoft.com/office/officeart/2005/8/layout/default"/>
    <dgm:cxn modelId="{554F474A-0CB7-4F56-8336-45E8B83EA6B7}" type="presParOf" srcId="{2F568C85-7BC2-4DC9-8534-5820DFA4135B}" destId="{D608FC56-C415-4AA7-BE7A-01D3A4B643FD}" srcOrd="5" destOrd="0" presId="urn:microsoft.com/office/officeart/2005/8/layout/default"/>
    <dgm:cxn modelId="{33D5B9D7-5BAD-4A2F-BE68-8FC7F19A13FB}" type="presParOf" srcId="{2F568C85-7BC2-4DC9-8534-5820DFA4135B}" destId="{96DAFBC4-ADE5-4FDC-8301-E94F3FB9E325}" srcOrd="6" destOrd="0" presId="urn:microsoft.com/office/officeart/2005/8/layout/default"/>
    <dgm:cxn modelId="{8B2F69EA-121E-4ED4-874F-8FB234CD6319}" type="presParOf" srcId="{2F568C85-7BC2-4DC9-8534-5820DFA4135B}" destId="{40C5206C-766D-4565-B055-E899C86103DD}" srcOrd="7" destOrd="0" presId="urn:microsoft.com/office/officeart/2005/8/layout/default"/>
    <dgm:cxn modelId="{2776469E-D70D-4ED1-8033-5E8B4161EA2B}" type="presParOf" srcId="{2F568C85-7BC2-4DC9-8534-5820DFA4135B}" destId="{C6B21AE2-DAA5-49B2-AD77-9FC903168B46}" srcOrd="8" destOrd="0" presId="urn:microsoft.com/office/officeart/2005/8/layout/default"/>
    <dgm:cxn modelId="{160A04B0-8541-4DD1-A51B-7281F5A13DC0}" type="presParOf" srcId="{2F568C85-7BC2-4DC9-8534-5820DFA4135B}" destId="{9F25CFD3-F05B-4E2D-B4FC-66CEB62A3041}" srcOrd="9" destOrd="0" presId="urn:microsoft.com/office/officeart/2005/8/layout/default"/>
    <dgm:cxn modelId="{B05EC457-6CDE-453C-9306-AD4EEBC896BB}" type="presParOf" srcId="{2F568C85-7BC2-4DC9-8534-5820DFA4135B}" destId="{6BF9AD4B-E390-4D15-AD9D-F23A466499D7}" srcOrd="10" destOrd="0" presId="urn:microsoft.com/office/officeart/2005/8/layout/default"/>
    <dgm:cxn modelId="{AA463AE5-BC5B-422F-9319-D34401758A73}" type="presParOf" srcId="{2F568C85-7BC2-4DC9-8534-5820DFA4135B}" destId="{71ACC903-37F0-472D-8464-F3FFE94D8F11}" srcOrd="11" destOrd="0" presId="urn:microsoft.com/office/officeart/2005/8/layout/default"/>
    <dgm:cxn modelId="{124CAB33-16AD-4163-9322-5451D720901B}" type="presParOf" srcId="{2F568C85-7BC2-4DC9-8534-5820DFA4135B}" destId="{026D0EE7-B8C2-494B-B9FF-1EEC4E1E04E2}" srcOrd="12" destOrd="0" presId="urn:microsoft.com/office/officeart/2005/8/layout/default"/>
    <dgm:cxn modelId="{F9D9BF02-9570-40E4-AAE9-329670D0CBDB}" type="presParOf" srcId="{2F568C85-7BC2-4DC9-8534-5820DFA4135B}" destId="{A746C4D5-6E2B-48D2-8E7A-08DD9CDD40CC}" srcOrd="13" destOrd="0" presId="urn:microsoft.com/office/officeart/2005/8/layout/default"/>
    <dgm:cxn modelId="{67481679-E8AB-4088-8ECE-582D745FE357}" type="presParOf" srcId="{2F568C85-7BC2-4DC9-8534-5820DFA4135B}" destId="{75E38C9A-B002-4F9C-AB8F-4CEF5A404D50}" srcOrd="14" destOrd="0" presId="urn:microsoft.com/office/officeart/2005/8/layout/default"/>
    <dgm:cxn modelId="{163333F5-A9F6-46C7-AA1A-4752D01A9235}" type="presParOf" srcId="{2F568C85-7BC2-4DC9-8534-5820DFA4135B}" destId="{956A1DE6-A024-4619-94F7-7111A24A736A}" srcOrd="15" destOrd="0" presId="urn:microsoft.com/office/officeart/2005/8/layout/default"/>
    <dgm:cxn modelId="{32A1F4B1-060F-4125-B4C0-453AA4FF2EFA}" type="presParOf" srcId="{2F568C85-7BC2-4DC9-8534-5820DFA4135B}" destId="{506E98A0-31E9-4198-8B80-CBDCBA867F8A}"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C90DF3-2E43-46A8-A302-96E39928A698}" type="doc">
      <dgm:prSet loTypeId="urn:microsoft.com/office/officeart/2005/8/layout/chart3" loCatId="relationship" qsTypeId="urn:microsoft.com/office/officeart/2005/8/quickstyle/simple3" qsCatId="simple" csTypeId="urn:microsoft.com/office/officeart/2005/8/colors/colorful3" csCatId="colorful" phldr="1"/>
      <dgm:spPr/>
      <dgm:t>
        <a:bodyPr/>
        <a:lstStyle/>
        <a:p>
          <a:endParaRPr lang="en-GB"/>
        </a:p>
      </dgm:t>
    </dgm:pt>
    <dgm:pt modelId="{CAE6DC1A-EABD-4B83-AE2A-08EF793481CB}">
      <dgm:prSet phldrT="[Text]"/>
      <dgm:spPr/>
      <dgm:t>
        <a:bodyPr/>
        <a:lstStyle/>
        <a:p>
          <a:r>
            <a:rPr lang="en-GB" dirty="0"/>
            <a:t>Other Aspects</a:t>
          </a:r>
        </a:p>
      </dgm:t>
    </dgm:pt>
    <dgm:pt modelId="{2F10DE3D-ED4A-4B9C-8F3B-65A55CDD8BDB}" type="parTrans" cxnId="{80C4B5BD-B306-430B-B394-8E57C2CBCDD7}">
      <dgm:prSet/>
      <dgm:spPr/>
      <dgm:t>
        <a:bodyPr/>
        <a:lstStyle/>
        <a:p>
          <a:endParaRPr lang="en-GB"/>
        </a:p>
      </dgm:t>
    </dgm:pt>
    <dgm:pt modelId="{F66B2280-D6ED-421F-BD75-C5074F6A2BC8}" type="sibTrans" cxnId="{80C4B5BD-B306-430B-B394-8E57C2CBCDD7}">
      <dgm:prSet/>
      <dgm:spPr/>
      <dgm:t>
        <a:bodyPr/>
        <a:lstStyle/>
        <a:p>
          <a:endParaRPr lang="en-GB"/>
        </a:p>
      </dgm:t>
    </dgm:pt>
    <dgm:pt modelId="{4D272816-266B-447D-A73D-827FB05BE7A8}">
      <dgm:prSet phldrT="[Text]"/>
      <dgm:spPr/>
      <dgm:t>
        <a:bodyPr/>
        <a:lstStyle/>
        <a:p>
          <a:r>
            <a:rPr lang="en-GB" dirty="0"/>
            <a:t>Historical Knowledge</a:t>
          </a:r>
        </a:p>
      </dgm:t>
    </dgm:pt>
    <dgm:pt modelId="{8D23E6D5-9E86-478C-BF5A-5F72E9817FB3}" type="parTrans" cxnId="{424E7BB9-700A-4C3F-ADE7-113EE5C3EC5D}">
      <dgm:prSet/>
      <dgm:spPr/>
      <dgm:t>
        <a:bodyPr/>
        <a:lstStyle/>
        <a:p>
          <a:endParaRPr lang="en-GB"/>
        </a:p>
      </dgm:t>
    </dgm:pt>
    <dgm:pt modelId="{7639430C-AADE-4FE4-88AF-571F34F41AB0}" type="sibTrans" cxnId="{424E7BB9-700A-4C3F-ADE7-113EE5C3EC5D}">
      <dgm:prSet/>
      <dgm:spPr/>
      <dgm:t>
        <a:bodyPr/>
        <a:lstStyle/>
        <a:p>
          <a:endParaRPr lang="en-GB"/>
        </a:p>
      </dgm:t>
    </dgm:pt>
    <dgm:pt modelId="{FD2C939F-98A4-41B7-8404-226A2903BE21}">
      <dgm:prSet phldrT="[Text]"/>
      <dgm:spPr/>
      <dgm:t>
        <a:bodyPr/>
        <a:lstStyle/>
        <a:p>
          <a:r>
            <a:rPr lang="en-GB" dirty="0"/>
            <a:t>Historical Thinking</a:t>
          </a:r>
        </a:p>
      </dgm:t>
    </dgm:pt>
    <dgm:pt modelId="{C0E5FAB7-0DF9-4D7F-8512-45F682439541}" type="parTrans" cxnId="{17D8DB7F-A7E7-4CA9-B2D4-E271E5D2E7BF}">
      <dgm:prSet/>
      <dgm:spPr/>
      <dgm:t>
        <a:bodyPr/>
        <a:lstStyle/>
        <a:p>
          <a:endParaRPr lang="en-GB"/>
        </a:p>
      </dgm:t>
    </dgm:pt>
    <dgm:pt modelId="{0E2AF4A8-D5E1-450B-9483-016BD4CBA624}" type="sibTrans" cxnId="{17D8DB7F-A7E7-4CA9-B2D4-E271E5D2E7BF}">
      <dgm:prSet/>
      <dgm:spPr/>
      <dgm:t>
        <a:bodyPr/>
        <a:lstStyle/>
        <a:p>
          <a:endParaRPr lang="en-GB"/>
        </a:p>
      </dgm:t>
    </dgm:pt>
    <dgm:pt modelId="{D70E0026-69D9-4860-A3DA-E70241D9D87B}" type="pres">
      <dgm:prSet presAssocID="{41C90DF3-2E43-46A8-A302-96E39928A698}" presName="compositeShape" presStyleCnt="0">
        <dgm:presLayoutVars>
          <dgm:chMax val="7"/>
          <dgm:dir/>
          <dgm:resizeHandles val="exact"/>
        </dgm:presLayoutVars>
      </dgm:prSet>
      <dgm:spPr/>
    </dgm:pt>
    <dgm:pt modelId="{E66377BF-037C-4D3C-9FE9-F3967EB0F73B}" type="pres">
      <dgm:prSet presAssocID="{41C90DF3-2E43-46A8-A302-96E39928A698}" presName="wedge1" presStyleLbl="node1" presStyleIdx="0" presStyleCnt="3"/>
      <dgm:spPr/>
    </dgm:pt>
    <dgm:pt modelId="{A2EECAE4-CC3E-48B4-98F8-1E35CDAB34D5}" type="pres">
      <dgm:prSet presAssocID="{41C90DF3-2E43-46A8-A302-96E39928A698}" presName="wedge1Tx" presStyleLbl="node1" presStyleIdx="0" presStyleCnt="3">
        <dgm:presLayoutVars>
          <dgm:chMax val="0"/>
          <dgm:chPref val="0"/>
          <dgm:bulletEnabled val="1"/>
        </dgm:presLayoutVars>
      </dgm:prSet>
      <dgm:spPr/>
    </dgm:pt>
    <dgm:pt modelId="{B801C51E-9BC3-4B6D-B7A2-66AE613997A3}" type="pres">
      <dgm:prSet presAssocID="{41C90DF3-2E43-46A8-A302-96E39928A698}" presName="wedge2" presStyleLbl="node1" presStyleIdx="1" presStyleCnt="3"/>
      <dgm:spPr/>
    </dgm:pt>
    <dgm:pt modelId="{385EC25D-BFEF-413D-BAB5-4604873E8831}" type="pres">
      <dgm:prSet presAssocID="{41C90DF3-2E43-46A8-A302-96E39928A698}" presName="wedge2Tx" presStyleLbl="node1" presStyleIdx="1" presStyleCnt="3">
        <dgm:presLayoutVars>
          <dgm:chMax val="0"/>
          <dgm:chPref val="0"/>
          <dgm:bulletEnabled val="1"/>
        </dgm:presLayoutVars>
      </dgm:prSet>
      <dgm:spPr/>
    </dgm:pt>
    <dgm:pt modelId="{0558F547-4F12-43A1-A5BE-BB0915A54E41}" type="pres">
      <dgm:prSet presAssocID="{41C90DF3-2E43-46A8-A302-96E39928A698}" presName="wedge3" presStyleLbl="node1" presStyleIdx="2" presStyleCnt="3"/>
      <dgm:spPr/>
    </dgm:pt>
    <dgm:pt modelId="{88C85830-551E-4CAC-8143-0DBD723986FB}" type="pres">
      <dgm:prSet presAssocID="{41C90DF3-2E43-46A8-A302-96E39928A698}" presName="wedge3Tx" presStyleLbl="node1" presStyleIdx="2" presStyleCnt="3">
        <dgm:presLayoutVars>
          <dgm:chMax val="0"/>
          <dgm:chPref val="0"/>
          <dgm:bulletEnabled val="1"/>
        </dgm:presLayoutVars>
      </dgm:prSet>
      <dgm:spPr/>
    </dgm:pt>
  </dgm:ptLst>
  <dgm:cxnLst>
    <dgm:cxn modelId="{DC2F0CB2-7FF8-4417-9E12-7A214BE6C6A3}" type="presOf" srcId="{4D272816-266B-447D-A73D-827FB05BE7A8}" destId="{385EC25D-BFEF-413D-BAB5-4604873E8831}" srcOrd="1" destOrd="0" presId="urn:microsoft.com/office/officeart/2005/8/layout/chart3"/>
    <dgm:cxn modelId="{D3E9C3F8-C664-4D37-9042-CF8F7367E023}" type="presOf" srcId="{CAE6DC1A-EABD-4B83-AE2A-08EF793481CB}" destId="{E66377BF-037C-4D3C-9FE9-F3967EB0F73B}" srcOrd="0" destOrd="0" presId="urn:microsoft.com/office/officeart/2005/8/layout/chart3"/>
    <dgm:cxn modelId="{51623BAC-FB20-4331-A3A0-B34A87E402B9}" type="presOf" srcId="{CAE6DC1A-EABD-4B83-AE2A-08EF793481CB}" destId="{A2EECAE4-CC3E-48B4-98F8-1E35CDAB34D5}" srcOrd="1" destOrd="0" presId="urn:microsoft.com/office/officeart/2005/8/layout/chart3"/>
    <dgm:cxn modelId="{1E7DA37B-C2E1-45FB-8749-97CBD3B50FBA}" type="presOf" srcId="{FD2C939F-98A4-41B7-8404-226A2903BE21}" destId="{88C85830-551E-4CAC-8143-0DBD723986FB}" srcOrd="1" destOrd="0" presId="urn:microsoft.com/office/officeart/2005/8/layout/chart3"/>
    <dgm:cxn modelId="{80C4B5BD-B306-430B-B394-8E57C2CBCDD7}" srcId="{41C90DF3-2E43-46A8-A302-96E39928A698}" destId="{CAE6DC1A-EABD-4B83-AE2A-08EF793481CB}" srcOrd="0" destOrd="0" parTransId="{2F10DE3D-ED4A-4B9C-8F3B-65A55CDD8BDB}" sibTransId="{F66B2280-D6ED-421F-BD75-C5074F6A2BC8}"/>
    <dgm:cxn modelId="{424E7BB9-700A-4C3F-ADE7-113EE5C3EC5D}" srcId="{41C90DF3-2E43-46A8-A302-96E39928A698}" destId="{4D272816-266B-447D-A73D-827FB05BE7A8}" srcOrd="1" destOrd="0" parTransId="{8D23E6D5-9E86-478C-BF5A-5F72E9817FB3}" sibTransId="{7639430C-AADE-4FE4-88AF-571F34F41AB0}"/>
    <dgm:cxn modelId="{8A7197CD-F5AB-4E14-B838-91DECEA1128E}" type="presOf" srcId="{FD2C939F-98A4-41B7-8404-226A2903BE21}" destId="{0558F547-4F12-43A1-A5BE-BB0915A54E41}" srcOrd="0" destOrd="0" presId="urn:microsoft.com/office/officeart/2005/8/layout/chart3"/>
    <dgm:cxn modelId="{17D8DB7F-A7E7-4CA9-B2D4-E271E5D2E7BF}" srcId="{41C90DF3-2E43-46A8-A302-96E39928A698}" destId="{FD2C939F-98A4-41B7-8404-226A2903BE21}" srcOrd="2" destOrd="0" parTransId="{C0E5FAB7-0DF9-4D7F-8512-45F682439541}" sibTransId="{0E2AF4A8-D5E1-450B-9483-016BD4CBA624}"/>
    <dgm:cxn modelId="{DF4C8D79-88D3-4BD2-B1F3-0A6AE6E8B99C}" type="presOf" srcId="{4D272816-266B-447D-A73D-827FB05BE7A8}" destId="{B801C51E-9BC3-4B6D-B7A2-66AE613997A3}" srcOrd="0" destOrd="0" presId="urn:microsoft.com/office/officeart/2005/8/layout/chart3"/>
    <dgm:cxn modelId="{4DCED1D1-6356-4FF7-985D-D799F587A499}" type="presOf" srcId="{41C90DF3-2E43-46A8-A302-96E39928A698}" destId="{D70E0026-69D9-4860-A3DA-E70241D9D87B}" srcOrd="0" destOrd="0" presId="urn:microsoft.com/office/officeart/2005/8/layout/chart3"/>
    <dgm:cxn modelId="{EE8DA5FA-D31E-4609-8B91-43DC3714A340}" type="presParOf" srcId="{D70E0026-69D9-4860-A3DA-E70241D9D87B}" destId="{E66377BF-037C-4D3C-9FE9-F3967EB0F73B}" srcOrd="0" destOrd="0" presId="urn:microsoft.com/office/officeart/2005/8/layout/chart3"/>
    <dgm:cxn modelId="{50E3813E-32E8-435B-84B0-D68AFE049B83}" type="presParOf" srcId="{D70E0026-69D9-4860-A3DA-E70241D9D87B}" destId="{A2EECAE4-CC3E-48B4-98F8-1E35CDAB34D5}" srcOrd="1" destOrd="0" presId="urn:microsoft.com/office/officeart/2005/8/layout/chart3"/>
    <dgm:cxn modelId="{6A9D362C-1058-43C5-AB9C-791BAA4AB330}" type="presParOf" srcId="{D70E0026-69D9-4860-A3DA-E70241D9D87B}" destId="{B801C51E-9BC3-4B6D-B7A2-66AE613997A3}" srcOrd="2" destOrd="0" presId="urn:microsoft.com/office/officeart/2005/8/layout/chart3"/>
    <dgm:cxn modelId="{D312426C-8708-4646-95C0-800DF3CBA930}" type="presParOf" srcId="{D70E0026-69D9-4860-A3DA-E70241D9D87B}" destId="{385EC25D-BFEF-413D-BAB5-4604873E8831}" srcOrd="3" destOrd="0" presId="urn:microsoft.com/office/officeart/2005/8/layout/chart3"/>
    <dgm:cxn modelId="{D92B0449-ADB7-4722-A828-E5D92552491E}" type="presParOf" srcId="{D70E0026-69D9-4860-A3DA-E70241D9D87B}" destId="{0558F547-4F12-43A1-A5BE-BB0915A54E41}" srcOrd="4" destOrd="0" presId="urn:microsoft.com/office/officeart/2005/8/layout/chart3"/>
    <dgm:cxn modelId="{3595731B-4674-4DD5-A578-F72F483BDD52}" type="presParOf" srcId="{D70E0026-69D9-4860-A3DA-E70241D9D87B}" destId="{88C85830-551E-4CAC-8143-0DBD723986FB}"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890FE-2251-49A5-8395-94CCCAC06377}">
      <dsp:nvSpPr>
        <dsp:cNvPr id="0" name=""/>
        <dsp:cNvSpPr/>
      </dsp:nvSpPr>
      <dsp:spPr>
        <a:xfrm>
          <a:off x="41" y="38991"/>
          <a:ext cx="3987998" cy="907499"/>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Second Order Concepts</a:t>
          </a:r>
        </a:p>
      </dsp:txBody>
      <dsp:txXfrm>
        <a:off x="41" y="38991"/>
        <a:ext cx="3987998" cy="907499"/>
      </dsp:txXfrm>
    </dsp:sp>
    <dsp:sp modelId="{F5006CFF-3974-4B35-9137-4DE73422F249}">
      <dsp:nvSpPr>
        <dsp:cNvPr id="0" name=""/>
        <dsp:cNvSpPr/>
      </dsp:nvSpPr>
      <dsp:spPr>
        <a:xfrm>
          <a:off x="41" y="946491"/>
          <a:ext cx="3987998" cy="2457804"/>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Ways of understanding historical content eg. Causation, significance, change &amp; continuity.</a:t>
          </a:r>
        </a:p>
      </dsp:txBody>
      <dsp:txXfrm>
        <a:off x="41" y="946491"/>
        <a:ext cx="3987998" cy="2457804"/>
      </dsp:txXfrm>
    </dsp:sp>
    <dsp:sp modelId="{22531EFA-1F6A-426B-AD0E-AFE811369715}">
      <dsp:nvSpPr>
        <dsp:cNvPr id="0" name=""/>
        <dsp:cNvSpPr/>
      </dsp:nvSpPr>
      <dsp:spPr>
        <a:xfrm>
          <a:off x="4546359" y="38991"/>
          <a:ext cx="3987998" cy="907499"/>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Substantive Knowledge &amp; Concepts</a:t>
          </a:r>
        </a:p>
      </dsp:txBody>
      <dsp:txXfrm>
        <a:off x="4546359" y="38991"/>
        <a:ext cx="3987998" cy="907499"/>
      </dsp:txXfrm>
    </dsp:sp>
    <dsp:sp modelId="{8E0379DA-A370-48CC-AECA-8FA4597759BF}">
      <dsp:nvSpPr>
        <dsp:cNvPr id="0" name=""/>
        <dsp:cNvSpPr/>
      </dsp:nvSpPr>
      <dsp:spPr>
        <a:xfrm>
          <a:off x="4546359" y="946491"/>
          <a:ext cx="3987998" cy="2457804"/>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Substantive knowledge = “stuff” of history</a:t>
          </a:r>
        </a:p>
        <a:p>
          <a:pPr marL="228600" lvl="1" indent="-228600" algn="l" defTabSz="1155700">
            <a:lnSpc>
              <a:spcPct val="90000"/>
            </a:lnSpc>
            <a:spcBef>
              <a:spcPct val="0"/>
            </a:spcBef>
            <a:spcAft>
              <a:spcPct val="15000"/>
            </a:spcAft>
            <a:buChar char="•"/>
          </a:pPr>
          <a:r>
            <a:rPr lang="en-US" sz="2600" kern="1200" dirty="0"/>
            <a:t>Concepts with historically grounded meanings </a:t>
          </a:r>
          <a:r>
            <a:rPr lang="en-US" sz="2600" kern="1200" dirty="0" err="1"/>
            <a:t>eg</a:t>
          </a:r>
          <a:r>
            <a:rPr lang="en-US" sz="2600" kern="1200" dirty="0"/>
            <a:t>. “king”, “peasant”, “parliament”</a:t>
          </a:r>
        </a:p>
      </dsp:txBody>
      <dsp:txXfrm>
        <a:off x="4546359" y="946491"/>
        <a:ext cx="3987998" cy="2457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D9B21-7E75-4A42-A3B4-E3D98B36C8EC}">
      <dsp:nvSpPr>
        <dsp:cNvPr id="0" name=""/>
        <dsp:cNvSpPr/>
      </dsp:nvSpPr>
      <dsp:spPr>
        <a:xfrm>
          <a:off x="426720" y="0"/>
          <a:ext cx="2400300" cy="1440180"/>
        </a:xfrm>
        <a:prstGeom prst="rect">
          <a:avLst/>
        </a:prstGeom>
        <a:gradFill rotWithShape="0">
          <a:gsLst>
            <a:gs pos="0">
              <a:schemeClr val="accent2">
                <a:hueOff val="0"/>
                <a:satOff val="0"/>
                <a:lumOff val="0"/>
                <a:alphaOff val="0"/>
                <a:tint val="30000"/>
                <a:satMod val="200000"/>
              </a:schemeClr>
            </a:gs>
            <a:gs pos="30000">
              <a:schemeClr val="accent2">
                <a:hueOff val="0"/>
                <a:satOff val="0"/>
                <a:lumOff val="0"/>
                <a:alphaOff val="0"/>
                <a:tint val="60000"/>
                <a:satMod val="250000"/>
              </a:schemeClr>
            </a:gs>
            <a:gs pos="50000">
              <a:schemeClr val="accent2">
                <a:hueOff val="0"/>
                <a:satOff val="0"/>
                <a:lumOff val="0"/>
                <a:alphaOff val="0"/>
                <a:tint val="57000"/>
                <a:satMod val="250000"/>
              </a:schemeClr>
            </a:gs>
            <a:gs pos="100000">
              <a:schemeClr val="accent2">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Curriculum design</a:t>
          </a:r>
        </a:p>
      </dsp:txBody>
      <dsp:txXfrm>
        <a:off x="426720" y="0"/>
        <a:ext cx="2400300" cy="1440180"/>
      </dsp:txXfrm>
    </dsp:sp>
    <dsp:sp modelId="{324359A1-729A-45A2-948E-573E8E989D93}">
      <dsp:nvSpPr>
        <dsp:cNvPr id="0" name=""/>
        <dsp:cNvSpPr/>
      </dsp:nvSpPr>
      <dsp:spPr>
        <a:xfrm>
          <a:off x="3067050" y="0"/>
          <a:ext cx="2400300" cy="1440180"/>
        </a:xfrm>
        <a:prstGeom prst="rect">
          <a:avLst/>
        </a:prstGeom>
        <a:gradFill rotWithShape="0">
          <a:gsLst>
            <a:gs pos="0">
              <a:schemeClr val="accent3">
                <a:hueOff val="0"/>
                <a:satOff val="0"/>
                <a:lumOff val="0"/>
                <a:alphaOff val="0"/>
                <a:tint val="30000"/>
                <a:satMod val="200000"/>
              </a:schemeClr>
            </a:gs>
            <a:gs pos="30000">
              <a:schemeClr val="accent3">
                <a:hueOff val="0"/>
                <a:satOff val="0"/>
                <a:lumOff val="0"/>
                <a:alphaOff val="0"/>
                <a:tint val="60000"/>
                <a:satMod val="250000"/>
              </a:schemeClr>
            </a:gs>
            <a:gs pos="50000">
              <a:schemeClr val="accent3">
                <a:hueOff val="0"/>
                <a:satOff val="0"/>
                <a:lumOff val="0"/>
                <a:alphaOff val="0"/>
                <a:tint val="57000"/>
                <a:satMod val="250000"/>
              </a:schemeClr>
            </a:gs>
            <a:gs pos="100000">
              <a:schemeClr val="accent3">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Planning for SK every lesson</a:t>
          </a:r>
        </a:p>
      </dsp:txBody>
      <dsp:txXfrm>
        <a:off x="3067050" y="0"/>
        <a:ext cx="2400300" cy="1440180"/>
      </dsp:txXfrm>
    </dsp:sp>
    <dsp:sp modelId="{4D38AF52-07E4-4630-9AEA-4E0B2A6F9624}">
      <dsp:nvSpPr>
        <dsp:cNvPr id="0" name=""/>
        <dsp:cNvSpPr/>
      </dsp:nvSpPr>
      <dsp:spPr>
        <a:xfrm>
          <a:off x="5707379" y="0"/>
          <a:ext cx="2400300" cy="1440180"/>
        </a:xfrm>
        <a:prstGeom prst="rect">
          <a:avLst/>
        </a:prstGeom>
        <a:gradFill rotWithShape="0">
          <a:gsLst>
            <a:gs pos="0">
              <a:schemeClr val="accent4">
                <a:hueOff val="0"/>
                <a:satOff val="0"/>
                <a:lumOff val="0"/>
                <a:alphaOff val="0"/>
                <a:tint val="30000"/>
                <a:satMod val="200000"/>
              </a:schemeClr>
            </a:gs>
            <a:gs pos="30000">
              <a:schemeClr val="accent4">
                <a:hueOff val="0"/>
                <a:satOff val="0"/>
                <a:lumOff val="0"/>
                <a:alphaOff val="0"/>
                <a:tint val="60000"/>
                <a:satMod val="250000"/>
              </a:schemeClr>
            </a:gs>
            <a:gs pos="50000">
              <a:schemeClr val="accent4">
                <a:hueOff val="0"/>
                <a:satOff val="0"/>
                <a:lumOff val="0"/>
                <a:alphaOff val="0"/>
                <a:tint val="57000"/>
                <a:satMod val="250000"/>
              </a:schemeClr>
            </a:gs>
            <a:gs pos="100000">
              <a:schemeClr val="accent4">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Timelines</a:t>
          </a:r>
          <a:endParaRPr lang="en-US" sz="3000" kern="1200" dirty="0"/>
        </a:p>
      </dsp:txBody>
      <dsp:txXfrm>
        <a:off x="5707379" y="0"/>
        <a:ext cx="2400300" cy="1440180"/>
      </dsp:txXfrm>
    </dsp:sp>
    <dsp:sp modelId="{96DAFBC4-ADE5-4FDC-8301-E94F3FB9E325}">
      <dsp:nvSpPr>
        <dsp:cNvPr id="0" name=""/>
        <dsp:cNvSpPr/>
      </dsp:nvSpPr>
      <dsp:spPr>
        <a:xfrm>
          <a:off x="426720" y="1680209"/>
          <a:ext cx="2400300" cy="1440180"/>
        </a:xfrm>
        <a:prstGeom prst="rect">
          <a:avLst/>
        </a:prstGeom>
        <a:gradFill rotWithShape="0">
          <a:gsLst>
            <a:gs pos="0">
              <a:schemeClr val="accent5">
                <a:hueOff val="0"/>
                <a:satOff val="0"/>
                <a:lumOff val="0"/>
                <a:alphaOff val="0"/>
                <a:tint val="30000"/>
                <a:satMod val="200000"/>
              </a:schemeClr>
            </a:gs>
            <a:gs pos="30000">
              <a:schemeClr val="accent5">
                <a:hueOff val="0"/>
                <a:satOff val="0"/>
                <a:lumOff val="0"/>
                <a:alphaOff val="0"/>
                <a:tint val="60000"/>
                <a:satMod val="250000"/>
              </a:schemeClr>
            </a:gs>
            <a:gs pos="50000">
              <a:schemeClr val="accent5">
                <a:hueOff val="0"/>
                <a:satOff val="0"/>
                <a:lumOff val="0"/>
                <a:alphaOff val="0"/>
                <a:tint val="57000"/>
                <a:satMod val="250000"/>
              </a:schemeClr>
            </a:gs>
            <a:gs pos="100000">
              <a:schemeClr val="accent5">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Quizzes</a:t>
          </a:r>
        </a:p>
      </dsp:txBody>
      <dsp:txXfrm>
        <a:off x="426720" y="1680209"/>
        <a:ext cx="2400300" cy="1440180"/>
      </dsp:txXfrm>
    </dsp:sp>
    <dsp:sp modelId="{C6B21AE2-DAA5-49B2-AD77-9FC903168B46}">
      <dsp:nvSpPr>
        <dsp:cNvPr id="0" name=""/>
        <dsp:cNvSpPr/>
      </dsp:nvSpPr>
      <dsp:spPr>
        <a:xfrm>
          <a:off x="3067050" y="1680209"/>
          <a:ext cx="2400300" cy="1440180"/>
        </a:xfrm>
        <a:prstGeom prst="rect">
          <a:avLst/>
        </a:prstGeom>
        <a:gradFill rotWithShape="0">
          <a:gsLst>
            <a:gs pos="0">
              <a:schemeClr val="accent6">
                <a:hueOff val="0"/>
                <a:satOff val="0"/>
                <a:lumOff val="0"/>
                <a:alphaOff val="0"/>
                <a:tint val="30000"/>
                <a:satMod val="200000"/>
              </a:schemeClr>
            </a:gs>
            <a:gs pos="30000">
              <a:schemeClr val="accent6">
                <a:hueOff val="0"/>
                <a:satOff val="0"/>
                <a:lumOff val="0"/>
                <a:alphaOff val="0"/>
                <a:tint val="60000"/>
                <a:satMod val="250000"/>
              </a:schemeClr>
            </a:gs>
            <a:gs pos="50000">
              <a:schemeClr val="accent6">
                <a:hueOff val="0"/>
                <a:satOff val="0"/>
                <a:lumOff val="0"/>
                <a:alphaOff val="0"/>
                <a:tint val="57000"/>
                <a:satMod val="250000"/>
              </a:schemeClr>
            </a:gs>
            <a:gs pos="100000">
              <a:schemeClr val="accent6">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Mind maps</a:t>
          </a:r>
        </a:p>
      </dsp:txBody>
      <dsp:txXfrm>
        <a:off x="3067050" y="1680209"/>
        <a:ext cx="2400300" cy="1440180"/>
      </dsp:txXfrm>
    </dsp:sp>
    <dsp:sp modelId="{6BF9AD4B-E390-4D15-AD9D-F23A466499D7}">
      <dsp:nvSpPr>
        <dsp:cNvPr id="0" name=""/>
        <dsp:cNvSpPr/>
      </dsp:nvSpPr>
      <dsp:spPr>
        <a:xfrm>
          <a:off x="5707379" y="1680209"/>
          <a:ext cx="2400300" cy="1440180"/>
        </a:xfrm>
        <a:prstGeom prst="rect">
          <a:avLst/>
        </a:prstGeom>
        <a:gradFill rotWithShape="0">
          <a:gsLst>
            <a:gs pos="0">
              <a:schemeClr val="accent2">
                <a:hueOff val="0"/>
                <a:satOff val="0"/>
                <a:lumOff val="0"/>
                <a:alphaOff val="0"/>
                <a:tint val="30000"/>
                <a:satMod val="200000"/>
              </a:schemeClr>
            </a:gs>
            <a:gs pos="30000">
              <a:schemeClr val="accent2">
                <a:hueOff val="0"/>
                <a:satOff val="0"/>
                <a:lumOff val="0"/>
                <a:alphaOff val="0"/>
                <a:tint val="60000"/>
                <a:satMod val="250000"/>
              </a:schemeClr>
            </a:gs>
            <a:gs pos="50000">
              <a:schemeClr val="accent2">
                <a:hueOff val="0"/>
                <a:satOff val="0"/>
                <a:lumOff val="0"/>
                <a:alphaOff val="0"/>
                <a:tint val="57000"/>
                <a:satMod val="250000"/>
              </a:schemeClr>
            </a:gs>
            <a:gs pos="100000">
              <a:schemeClr val="accent2">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Synoptic essays</a:t>
          </a:r>
        </a:p>
      </dsp:txBody>
      <dsp:txXfrm>
        <a:off x="5707379" y="1680209"/>
        <a:ext cx="2400300" cy="1440180"/>
      </dsp:txXfrm>
    </dsp:sp>
    <dsp:sp modelId="{026D0EE7-B8C2-494B-B9FF-1EEC4E1E04E2}">
      <dsp:nvSpPr>
        <dsp:cNvPr id="0" name=""/>
        <dsp:cNvSpPr/>
      </dsp:nvSpPr>
      <dsp:spPr>
        <a:xfrm>
          <a:off x="426720" y="3360420"/>
          <a:ext cx="2400300" cy="1440180"/>
        </a:xfrm>
        <a:prstGeom prst="rect">
          <a:avLst/>
        </a:prstGeom>
        <a:gradFill rotWithShape="0">
          <a:gsLst>
            <a:gs pos="0">
              <a:schemeClr val="accent3">
                <a:hueOff val="0"/>
                <a:satOff val="0"/>
                <a:lumOff val="0"/>
                <a:alphaOff val="0"/>
                <a:tint val="30000"/>
                <a:satMod val="200000"/>
              </a:schemeClr>
            </a:gs>
            <a:gs pos="30000">
              <a:schemeClr val="accent3">
                <a:hueOff val="0"/>
                <a:satOff val="0"/>
                <a:lumOff val="0"/>
                <a:alphaOff val="0"/>
                <a:tint val="60000"/>
                <a:satMod val="250000"/>
              </a:schemeClr>
            </a:gs>
            <a:gs pos="50000">
              <a:schemeClr val="accent3">
                <a:hueOff val="0"/>
                <a:satOff val="0"/>
                <a:lumOff val="0"/>
                <a:alphaOff val="0"/>
                <a:tint val="57000"/>
                <a:satMod val="250000"/>
              </a:schemeClr>
            </a:gs>
            <a:gs pos="100000">
              <a:schemeClr val="accent3">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Exam questions</a:t>
          </a:r>
        </a:p>
      </dsp:txBody>
      <dsp:txXfrm>
        <a:off x="426720" y="3360420"/>
        <a:ext cx="2400300" cy="1440180"/>
      </dsp:txXfrm>
    </dsp:sp>
    <dsp:sp modelId="{75E38C9A-B002-4F9C-AB8F-4CEF5A404D50}">
      <dsp:nvSpPr>
        <dsp:cNvPr id="0" name=""/>
        <dsp:cNvSpPr/>
      </dsp:nvSpPr>
      <dsp:spPr>
        <a:xfrm>
          <a:off x="3067050" y="3360420"/>
          <a:ext cx="2400300" cy="1440180"/>
        </a:xfrm>
        <a:prstGeom prst="rect">
          <a:avLst/>
        </a:prstGeom>
        <a:gradFill rotWithShape="0">
          <a:gsLst>
            <a:gs pos="0">
              <a:schemeClr val="accent4">
                <a:hueOff val="0"/>
                <a:satOff val="0"/>
                <a:lumOff val="0"/>
                <a:alphaOff val="0"/>
                <a:tint val="30000"/>
                <a:satMod val="200000"/>
              </a:schemeClr>
            </a:gs>
            <a:gs pos="30000">
              <a:schemeClr val="accent4">
                <a:hueOff val="0"/>
                <a:satOff val="0"/>
                <a:lumOff val="0"/>
                <a:alphaOff val="0"/>
                <a:tint val="60000"/>
                <a:satMod val="250000"/>
              </a:schemeClr>
            </a:gs>
            <a:gs pos="50000">
              <a:schemeClr val="accent4">
                <a:hueOff val="0"/>
                <a:satOff val="0"/>
                <a:lumOff val="0"/>
                <a:alphaOff val="0"/>
                <a:tint val="57000"/>
                <a:satMod val="250000"/>
              </a:schemeClr>
            </a:gs>
            <a:gs pos="100000">
              <a:schemeClr val="accent4">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Defining concepts</a:t>
          </a:r>
        </a:p>
      </dsp:txBody>
      <dsp:txXfrm>
        <a:off x="3067050" y="3360420"/>
        <a:ext cx="2400300" cy="1440180"/>
      </dsp:txXfrm>
    </dsp:sp>
    <dsp:sp modelId="{506E98A0-31E9-4198-8B80-CBDCBA867F8A}">
      <dsp:nvSpPr>
        <dsp:cNvPr id="0" name=""/>
        <dsp:cNvSpPr/>
      </dsp:nvSpPr>
      <dsp:spPr>
        <a:xfrm>
          <a:off x="5707379" y="3360420"/>
          <a:ext cx="2400300" cy="1440180"/>
        </a:xfrm>
        <a:prstGeom prst="rect">
          <a:avLst/>
        </a:prstGeom>
        <a:gradFill rotWithShape="0">
          <a:gsLst>
            <a:gs pos="0">
              <a:schemeClr val="accent5">
                <a:hueOff val="0"/>
                <a:satOff val="0"/>
                <a:lumOff val="0"/>
                <a:alphaOff val="0"/>
                <a:tint val="30000"/>
                <a:satMod val="200000"/>
              </a:schemeClr>
            </a:gs>
            <a:gs pos="30000">
              <a:schemeClr val="accent5">
                <a:hueOff val="0"/>
                <a:satOff val="0"/>
                <a:lumOff val="0"/>
                <a:alphaOff val="0"/>
                <a:tint val="60000"/>
                <a:satMod val="250000"/>
              </a:schemeClr>
            </a:gs>
            <a:gs pos="50000">
              <a:schemeClr val="accent5">
                <a:hueOff val="0"/>
                <a:satOff val="0"/>
                <a:lumOff val="0"/>
                <a:alphaOff val="0"/>
                <a:tint val="57000"/>
                <a:satMod val="250000"/>
              </a:schemeClr>
            </a:gs>
            <a:gs pos="100000">
              <a:schemeClr val="accent5">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Low-stakes testing</a:t>
          </a:r>
        </a:p>
      </dsp:txBody>
      <dsp:txXfrm>
        <a:off x="5707379" y="3360420"/>
        <a:ext cx="2400300" cy="1440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377BF-037C-4D3C-9FE9-F3967EB0F73B}">
      <dsp:nvSpPr>
        <dsp:cNvPr id="0" name=""/>
        <dsp:cNvSpPr/>
      </dsp:nvSpPr>
      <dsp:spPr>
        <a:xfrm>
          <a:off x="422949" y="577719"/>
          <a:ext cx="3495103" cy="3495103"/>
        </a:xfrm>
        <a:prstGeom prst="pie">
          <a:avLst>
            <a:gd name="adj1" fmla="val 16200000"/>
            <a:gd name="adj2" fmla="val 1800000"/>
          </a:avLst>
        </a:prstGeom>
        <a:gradFill rotWithShape="0">
          <a:gsLst>
            <a:gs pos="0">
              <a:schemeClr val="accent3">
                <a:hueOff val="0"/>
                <a:satOff val="0"/>
                <a:lumOff val="0"/>
                <a:alphaOff val="0"/>
                <a:tint val="30000"/>
                <a:satMod val="200000"/>
              </a:schemeClr>
            </a:gs>
            <a:gs pos="30000">
              <a:schemeClr val="accent3">
                <a:hueOff val="0"/>
                <a:satOff val="0"/>
                <a:lumOff val="0"/>
                <a:alphaOff val="0"/>
                <a:tint val="60000"/>
                <a:satMod val="250000"/>
              </a:schemeClr>
            </a:gs>
            <a:gs pos="50000">
              <a:schemeClr val="accent3">
                <a:hueOff val="0"/>
                <a:satOff val="0"/>
                <a:lumOff val="0"/>
                <a:alphaOff val="0"/>
                <a:tint val="57000"/>
                <a:satMod val="250000"/>
              </a:schemeClr>
            </a:gs>
            <a:gs pos="100000">
              <a:schemeClr val="accent3">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Other Aspects</a:t>
          </a:r>
        </a:p>
      </dsp:txBody>
      <dsp:txXfrm>
        <a:off x="2323203" y="1222648"/>
        <a:ext cx="1185838" cy="1165034"/>
      </dsp:txXfrm>
    </dsp:sp>
    <dsp:sp modelId="{B801C51E-9BC3-4B6D-B7A2-66AE613997A3}">
      <dsp:nvSpPr>
        <dsp:cNvPr id="0" name=""/>
        <dsp:cNvSpPr/>
      </dsp:nvSpPr>
      <dsp:spPr>
        <a:xfrm>
          <a:off x="242784" y="681740"/>
          <a:ext cx="3495103" cy="3495103"/>
        </a:xfrm>
        <a:prstGeom prst="pie">
          <a:avLst>
            <a:gd name="adj1" fmla="val 1800000"/>
            <a:gd name="adj2" fmla="val 9000000"/>
          </a:avLst>
        </a:prstGeom>
        <a:gradFill rotWithShape="0">
          <a:gsLst>
            <a:gs pos="0">
              <a:schemeClr val="accent3">
                <a:hueOff val="1355300"/>
                <a:satOff val="50000"/>
                <a:lumOff val="-7353"/>
                <a:alphaOff val="0"/>
                <a:tint val="30000"/>
                <a:satMod val="200000"/>
              </a:schemeClr>
            </a:gs>
            <a:gs pos="30000">
              <a:schemeClr val="accent3">
                <a:hueOff val="1355300"/>
                <a:satOff val="50000"/>
                <a:lumOff val="-7353"/>
                <a:alphaOff val="0"/>
                <a:tint val="60000"/>
                <a:satMod val="250000"/>
              </a:schemeClr>
            </a:gs>
            <a:gs pos="50000">
              <a:schemeClr val="accent3">
                <a:hueOff val="1355300"/>
                <a:satOff val="50000"/>
                <a:lumOff val="-7353"/>
                <a:alphaOff val="0"/>
                <a:tint val="57000"/>
                <a:satMod val="250000"/>
              </a:schemeClr>
            </a:gs>
            <a:gs pos="100000">
              <a:schemeClr val="accent3">
                <a:hueOff val="1355300"/>
                <a:satOff val="50000"/>
                <a:lumOff val="-7353"/>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Historical Knowledge</a:t>
          </a:r>
        </a:p>
      </dsp:txBody>
      <dsp:txXfrm>
        <a:off x="1199777" y="2886984"/>
        <a:ext cx="1581118" cy="1081817"/>
      </dsp:txXfrm>
    </dsp:sp>
    <dsp:sp modelId="{0558F547-4F12-43A1-A5BE-BB0915A54E41}">
      <dsp:nvSpPr>
        <dsp:cNvPr id="0" name=""/>
        <dsp:cNvSpPr/>
      </dsp:nvSpPr>
      <dsp:spPr>
        <a:xfrm>
          <a:off x="242784" y="681740"/>
          <a:ext cx="3495103" cy="3495103"/>
        </a:xfrm>
        <a:prstGeom prst="pie">
          <a:avLst>
            <a:gd name="adj1" fmla="val 9000000"/>
            <a:gd name="adj2" fmla="val 16200000"/>
          </a:avLst>
        </a:prstGeom>
        <a:gradFill rotWithShape="0">
          <a:gsLst>
            <a:gs pos="0">
              <a:schemeClr val="accent3">
                <a:hueOff val="2710599"/>
                <a:satOff val="100000"/>
                <a:lumOff val="-14706"/>
                <a:alphaOff val="0"/>
                <a:tint val="30000"/>
                <a:satMod val="200000"/>
              </a:schemeClr>
            </a:gs>
            <a:gs pos="30000">
              <a:schemeClr val="accent3">
                <a:hueOff val="2710599"/>
                <a:satOff val="100000"/>
                <a:lumOff val="-14706"/>
                <a:alphaOff val="0"/>
                <a:tint val="60000"/>
                <a:satMod val="250000"/>
              </a:schemeClr>
            </a:gs>
            <a:gs pos="50000">
              <a:schemeClr val="accent3">
                <a:hueOff val="2710599"/>
                <a:satOff val="100000"/>
                <a:lumOff val="-14706"/>
                <a:alphaOff val="0"/>
                <a:tint val="57000"/>
                <a:satMod val="250000"/>
              </a:schemeClr>
            </a:gs>
            <a:gs pos="100000">
              <a:schemeClr val="accent3">
                <a:hueOff val="2710599"/>
                <a:satOff val="100000"/>
                <a:lumOff val="-14706"/>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Historical Thinking</a:t>
          </a:r>
        </a:p>
      </dsp:txBody>
      <dsp:txXfrm>
        <a:off x="617260" y="1368278"/>
        <a:ext cx="1185838" cy="116503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en-GB"/>
          </a:p>
        </p:txBody>
      </p:sp>
      <p:sp>
        <p:nvSpPr>
          <p:cNvPr id="3" name="Date Placehold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9369BFDE-42BC-4168-9206-E2C765372510}" type="datetimeFigureOut">
              <a:rPr lang="en-GB" smtClean="0"/>
              <a:t>20/10/2016</a:t>
            </a:fld>
            <a:endParaRPr lang="en-GB"/>
          </a:p>
        </p:txBody>
      </p:sp>
      <p:sp>
        <p:nvSpPr>
          <p:cNvPr id="4" name="Slide Image Placeholder 3"/>
          <p:cNvSpPr>
            <a:spLocks noGrp="1" noRot="1" noChangeAspect="1"/>
          </p:cNvSpPr>
          <p:nvPr>
            <p:ph type="sldImg" idx="2"/>
          </p:nvPr>
        </p:nvSpPr>
        <p:spPr>
          <a:xfrm>
            <a:off x="1184275" y="1249363"/>
            <a:ext cx="4497388" cy="3375025"/>
          </a:xfrm>
          <a:prstGeom prst="rect">
            <a:avLst/>
          </a:prstGeom>
          <a:noFill/>
          <a:ln w="12700">
            <a:solidFill>
              <a:prstClr val="black"/>
            </a:solidFill>
          </a:ln>
        </p:spPr>
        <p:txBody>
          <a:bodyPr vert="horz" lIns="96359" tIns="48180" rIns="96359" bIns="48180" rtlCol="0" anchor="ctr"/>
          <a:lstStyle/>
          <a:p>
            <a:endParaRPr lang="en-GB"/>
          </a:p>
        </p:txBody>
      </p:sp>
      <p:sp>
        <p:nvSpPr>
          <p:cNvPr id="5" name="Notes Placehold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en-GB"/>
          </a:p>
        </p:txBody>
      </p:sp>
      <p:sp>
        <p:nvSpPr>
          <p:cNvPr id="7" name="Slide Number Placehold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8BEA9D5E-C4E9-417A-9F93-222411BFC9DA}" type="slidenum">
              <a:rPr lang="en-GB" smtClean="0"/>
              <a:t>‹#›</a:t>
            </a:fld>
            <a:endParaRPr lang="en-GB"/>
          </a:p>
        </p:txBody>
      </p:sp>
    </p:spTree>
    <p:extLst>
      <p:ext uri="{BB962C8B-B14F-4D97-AF65-F5344CB8AC3E}">
        <p14:creationId xmlns:p14="http://schemas.microsoft.com/office/powerpoint/2010/main" val="3678482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EA9D5E-C4E9-417A-9F93-222411BFC9DA}" type="slidenum">
              <a:rPr lang="en-GB" smtClean="0"/>
              <a:t>11</a:t>
            </a:fld>
            <a:endParaRPr lang="en-GB"/>
          </a:p>
        </p:txBody>
      </p:sp>
    </p:spTree>
    <p:extLst>
      <p:ext uri="{BB962C8B-B14F-4D97-AF65-F5344CB8AC3E}">
        <p14:creationId xmlns:p14="http://schemas.microsoft.com/office/powerpoint/2010/main" val="1682305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EA9D5E-C4E9-417A-9F93-222411BFC9DA}" type="slidenum">
              <a:rPr lang="en-GB" smtClean="0"/>
              <a:t>14</a:t>
            </a:fld>
            <a:endParaRPr lang="en-GB"/>
          </a:p>
        </p:txBody>
      </p:sp>
    </p:spTree>
    <p:extLst>
      <p:ext uri="{BB962C8B-B14F-4D97-AF65-F5344CB8AC3E}">
        <p14:creationId xmlns:p14="http://schemas.microsoft.com/office/powerpoint/2010/main" val="3905267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EA9D5E-C4E9-417A-9F93-222411BFC9DA}" type="slidenum">
              <a:rPr lang="en-GB" smtClean="0"/>
              <a:t>30</a:t>
            </a:fld>
            <a:endParaRPr lang="en-GB"/>
          </a:p>
        </p:txBody>
      </p:sp>
    </p:spTree>
    <p:extLst>
      <p:ext uri="{BB962C8B-B14F-4D97-AF65-F5344CB8AC3E}">
        <p14:creationId xmlns:p14="http://schemas.microsoft.com/office/powerpoint/2010/main" val="2085778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ound Same Side Corner Rectangle 7"/>
          <p:cNvSpPr/>
          <p:nvPr/>
        </p:nvSpPr>
        <p:spPr>
          <a:xfrm>
            <a:off x="228600" y="280628"/>
            <a:ext cx="8686800" cy="2619735"/>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ctrTitle"/>
          </p:nvPr>
        </p:nvSpPr>
        <p:spPr>
          <a:xfrm>
            <a:off x="609600" y="533401"/>
            <a:ext cx="7924800" cy="1599455"/>
          </a:xfrm>
        </p:spPr>
        <p:txBody>
          <a:bodyPr>
            <a:normAutofit/>
          </a:bodyPr>
          <a:lstStyle>
            <a:lvl1pPr algn="ctr">
              <a:defRPr sz="4800">
                <a:effectLst/>
              </a:defRPr>
            </a:lvl1pPr>
          </a:lstStyle>
          <a:p>
            <a:r>
              <a:rPr lang="en-US"/>
              <a:t>Click to edit Master title style</a:t>
            </a:r>
            <a:endParaRPr lang="en-US" dirty="0"/>
          </a:p>
        </p:txBody>
      </p:sp>
      <p:sp>
        <p:nvSpPr>
          <p:cNvPr id="3" name="Rectangle 2"/>
          <p:cNvSpPr>
            <a:spLocks noGrp="1"/>
          </p:cNvSpPr>
          <p:nvPr>
            <p:ph type="subTitle" idx="1"/>
          </p:nvPr>
        </p:nvSpPr>
        <p:spPr>
          <a:xfrm>
            <a:off x="304800" y="2260848"/>
            <a:ext cx="8534400" cy="53304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Rectangle 3"/>
          <p:cNvSpPr>
            <a:spLocks noGrp="1"/>
          </p:cNvSpPr>
          <p:nvPr>
            <p:ph type="dt" sz="half" idx="10"/>
          </p:nvPr>
        </p:nvSpPr>
        <p:spPr>
          <a:xfrm>
            <a:off x="228600" y="6553200"/>
            <a:ext cx="2133600" cy="287782"/>
          </a:xfrm>
        </p:spPr>
        <p:txBody>
          <a:bodyPr/>
          <a:lstStyle/>
          <a:p>
            <a:fld id="{994595F2-8A52-4E01-8E86-EFD90F10D6B8}" type="datetimeFigureOut">
              <a:rPr lang="en-GB" smtClean="0"/>
              <a:t>20/10/2016</a:t>
            </a:fld>
            <a:endParaRPr lang="en-GB"/>
          </a:p>
        </p:txBody>
      </p:sp>
      <p:sp>
        <p:nvSpPr>
          <p:cNvPr id="5" name="Rectangle 4"/>
          <p:cNvSpPr>
            <a:spLocks noGrp="1"/>
          </p:cNvSpPr>
          <p:nvPr>
            <p:ph type="ftr" sz="quarter" idx="11"/>
          </p:nvPr>
        </p:nvSpPr>
        <p:spPr>
          <a:xfrm>
            <a:off x="2895600" y="6553200"/>
            <a:ext cx="3429000" cy="287782"/>
          </a:xfrm>
        </p:spPr>
        <p:txBody>
          <a:bodyPr/>
          <a:lstStyle/>
          <a:p>
            <a:endParaRPr lang="en-GB"/>
          </a:p>
        </p:txBody>
      </p:sp>
      <p:sp>
        <p:nvSpPr>
          <p:cNvPr id="6" name="Rectangle 5"/>
          <p:cNvSpPr>
            <a:spLocks noGrp="1"/>
          </p:cNvSpPr>
          <p:nvPr>
            <p:ph type="sldNum" sz="quarter" idx="12"/>
          </p:nvPr>
        </p:nvSpPr>
        <p:spPr>
          <a:xfrm>
            <a:off x="6858000" y="6553200"/>
            <a:ext cx="2057400" cy="287782"/>
          </a:xfrm>
        </p:spPr>
        <p:txBody>
          <a:bodyPr/>
          <a:lstStyle/>
          <a:p>
            <a:fld id="{5440BCC3-ADDF-4A24-B985-CB4B817FF653}" type="slidenum">
              <a:rPr lang="en-GB" smtClean="0"/>
              <a:t>‹#›</a:t>
            </a:fld>
            <a:endParaRPr lang="en-GB"/>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250" y="6401114"/>
            <a:ext cx="1620000" cy="439868"/>
          </a:xfrm>
          <a:prstGeom prst="rect">
            <a:avLst/>
          </a:prstGeom>
        </p:spPr>
      </p:pic>
      <p:pic>
        <p:nvPicPr>
          <p:cNvPr id="11" name="Picture 2" descr="A large gathering of people outside, some holding banners"/>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28600" y="2990851"/>
            <a:ext cx="8686800" cy="365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87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p>
        </p:txBody>
      </p:sp>
      <p:sp>
        <p:nvSpPr>
          <p:cNvPr id="3" name="Rectangle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dt" sz="half" idx="10"/>
          </p:nvPr>
        </p:nvSpPr>
        <p:spPr/>
        <p:txBody>
          <a:bodyPr/>
          <a:lstStyle/>
          <a:p>
            <a:fld id="{994595F2-8A52-4E01-8E86-EFD90F10D6B8}" type="datetimeFigureOut">
              <a:rPr lang="en-GB" smtClean="0"/>
              <a:t>20/10/2016</a:t>
            </a:fld>
            <a:endParaRPr lang="en-GB"/>
          </a:p>
        </p:txBody>
      </p:sp>
      <p:sp>
        <p:nvSpPr>
          <p:cNvPr id="5" name="Rectangle 4"/>
          <p:cNvSpPr>
            <a:spLocks noGrp="1"/>
          </p:cNvSpPr>
          <p:nvPr>
            <p:ph type="ftr" sz="quarter" idx="11"/>
          </p:nvPr>
        </p:nvSpPr>
        <p:spPr/>
        <p:txBody>
          <a:bodyPr/>
          <a:lstStyle/>
          <a:p>
            <a:endParaRPr lang="en-GB"/>
          </a:p>
        </p:txBody>
      </p:sp>
      <p:sp>
        <p:nvSpPr>
          <p:cNvPr id="6" name="Rectangle 5"/>
          <p:cNvSpPr>
            <a:spLocks noGrp="1"/>
          </p:cNvSpPr>
          <p:nvPr>
            <p:ph type="sldNum" sz="quarter" idx="12"/>
          </p:nvPr>
        </p:nvSpPr>
        <p:spPr/>
        <p:txBody>
          <a:bodyPr/>
          <a:lstStyle/>
          <a:p>
            <a:fld id="{5440BCC3-ADDF-4A24-B985-CB4B817FF653}" type="slidenum">
              <a:rPr lang="en-GB" smtClean="0"/>
              <a:t>‹#›</a:t>
            </a:fld>
            <a:endParaRPr lang="en-GB"/>
          </a:p>
        </p:txBody>
      </p:sp>
    </p:spTree>
    <p:extLst>
      <p:ext uri="{BB962C8B-B14F-4D97-AF65-F5344CB8AC3E}">
        <p14:creationId xmlns:p14="http://schemas.microsoft.com/office/powerpoint/2010/main" val="339066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a:spLocks noGrp="1"/>
          </p:cNvSpPr>
          <p:nvPr>
            <p:ph type="dt" sz="half" idx="10"/>
          </p:nvPr>
        </p:nvSpPr>
        <p:spPr/>
        <p:txBody>
          <a:bodyPr/>
          <a:lstStyle/>
          <a:p>
            <a:fld id="{994595F2-8A52-4E01-8E86-EFD90F10D6B8}" type="datetimeFigureOut">
              <a:rPr lang="en-GB" smtClean="0"/>
              <a:t>20/10/2016</a:t>
            </a:fld>
            <a:endParaRPr lang="en-GB"/>
          </a:p>
        </p:txBody>
      </p:sp>
      <p:sp>
        <p:nvSpPr>
          <p:cNvPr id="5" name="Rectangle 4"/>
          <p:cNvSpPr>
            <a:spLocks noGrp="1"/>
          </p:cNvSpPr>
          <p:nvPr>
            <p:ph type="ftr" sz="quarter" idx="11"/>
          </p:nvPr>
        </p:nvSpPr>
        <p:spPr/>
        <p:txBody>
          <a:bodyPr/>
          <a:lstStyle/>
          <a:p>
            <a:endParaRPr lang="en-GB"/>
          </a:p>
        </p:txBody>
      </p:sp>
      <p:sp>
        <p:nvSpPr>
          <p:cNvPr id="6" name="Rectangle 5"/>
          <p:cNvSpPr>
            <a:spLocks noGrp="1"/>
          </p:cNvSpPr>
          <p:nvPr>
            <p:ph type="sldNum" sz="quarter" idx="12"/>
          </p:nvPr>
        </p:nvSpPr>
        <p:spPr/>
        <p:txBody>
          <a:bodyPr/>
          <a:lstStyle/>
          <a:p>
            <a:fld id="{5440BCC3-ADDF-4A24-B985-CB4B817FF653}" type="slidenum">
              <a:rPr lang="en-GB" smtClean="0"/>
              <a:t>‹#›</a:t>
            </a:fld>
            <a:endParaRPr lang="en-GB"/>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en-US"/>
              <a:t>Click to edit Master title style</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44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Rectangle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dt" sz="half" idx="10"/>
          </p:nvPr>
        </p:nvSpPr>
        <p:spPr/>
        <p:txBody>
          <a:bodyPr/>
          <a:lstStyle/>
          <a:p>
            <a:fld id="{994595F2-8A52-4E01-8E86-EFD90F10D6B8}" type="datetimeFigureOut">
              <a:rPr lang="en-GB" smtClean="0"/>
              <a:t>20/10/2016</a:t>
            </a:fld>
            <a:endParaRPr lang="en-GB"/>
          </a:p>
        </p:txBody>
      </p:sp>
      <p:sp>
        <p:nvSpPr>
          <p:cNvPr id="5" name="Rectangle 4"/>
          <p:cNvSpPr>
            <a:spLocks noGrp="1"/>
          </p:cNvSpPr>
          <p:nvPr>
            <p:ph type="ftr" sz="quarter" idx="11"/>
          </p:nvPr>
        </p:nvSpPr>
        <p:spPr/>
        <p:txBody>
          <a:bodyPr/>
          <a:lstStyle/>
          <a:p>
            <a:endParaRPr lang="en-GB"/>
          </a:p>
        </p:txBody>
      </p:sp>
      <p:sp>
        <p:nvSpPr>
          <p:cNvPr id="6" name="Rectangle 5"/>
          <p:cNvSpPr>
            <a:spLocks noGrp="1"/>
          </p:cNvSpPr>
          <p:nvPr>
            <p:ph type="sldNum" sz="quarter" idx="12"/>
          </p:nvPr>
        </p:nvSpPr>
        <p:spPr/>
        <p:txBody>
          <a:bodyPr/>
          <a:lstStyle/>
          <a:p>
            <a:fld id="{5440BCC3-ADDF-4A24-B985-CB4B817FF653}" type="slidenum">
              <a:rPr lang="en-GB" smtClean="0"/>
              <a:t>‹#›</a:t>
            </a:fld>
            <a:endParaRPr lang="en-GB"/>
          </a:p>
        </p:txBody>
      </p:sp>
      <p:sp>
        <p:nvSpPr>
          <p:cNvPr id="2" name="Rectang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1672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en-US"/>
              <a:t>Click to edit Master title style</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3"/>
          <p:cNvSpPr>
            <a:spLocks noGrp="1"/>
          </p:cNvSpPr>
          <p:nvPr>
            <p:ph type="dt" sz="half" idx="10"/>
          </p:nvPr>
        </p:nvSpPr>
        <p:spPr/>
        <p:txBody>
          <a:bodyPr/>
          <a:lstStyle/>
          <a:p>
            <a:fld id="{994595F2-8A52-4E01-8E86-EFD90F10D6B8}" type="datetimeFigureOut">
              <a:rPr lang="en-GB" smtClean="0"/>
              <a:t>20/10/2016</a:t>
            </a:fld>
            <a:endParaRPr lang="en-GB"/>
          </a:p>
        </p:txBody>
      </p:sp>
      <p:sp>
        <p:nvSpPr>
          <p:cNvPr id="5" name="Rectangle 4"/>
          <p:cNvSpPr>
            <a:spLocks noGrp="1"/>
          </p:cNvSpPr>
          <p:nvPr>
            <p:ph type="ftr" sz="quarter" idx="11"/>
          </p:nvPr>
        </p:nvSpPr>
        <p:spPr/>
        <p:txBody>
          <a:bodyPr/>
          <a:lstStyle/>
          <a:p>
            <a:endParaRPr lang="en-GB"/>
          </a:p>
        </p:txBody>
      </p:sp>
      <p:sp>
        <p:nvSpPr>
          <p:cNvPr id="6" name="Rectangle 5"/>
          <p:cNvSpPr>
            <a:spLocks noGrp="1"/>
          </p:cNvSpPr>
          <p:nvPr>
            <p:ph type="sldNum" sz="quarter" idx="12"/>
          </p:nvPr>
        </p:nvSpPr>
        <p:spPr/>
        <p:txBody>
          <a:bodyPr/>
          <a:lstStyle/>
          <a:p>
            <a:fld id="{5440BCC3-ADDF-4A24-B985-CB4B817FF653}" type="slidenum">
              <a:rPr lang="en-GB" smtClean="0"/>
              <a:t>‹#›</a:t>
            </a:fld>
            <a:endParaRPr lang="en-GB"/>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250" y="6401114"/>
            <a:ext cx="1620000" cy="439868"/>
          </a:xfrm>
          <a:prstGeom prst="rect">
            <a:avLst/>
          </a:prstGeom>
        </p:spPr>
      </p:pic>
    </p:spTree>
    <p:extLst>
      <p:ext uri="{BB962C8B-B14F-4D97-AF65-F5344CB8AC3E}">
        <p14:creationId xmlns:p14="http://schemas.microsoft.com/office/powerpoint/2010/main" val="19394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p:cNvSpPr>
          <p:nvPr>
            <p:ph type="dt" sz="half" idx="10"/>
          </p:nvPr>
        </p:nvSpPr>
        <p:spPr/>
        <p:txBody>
          <a:bodyPr/>
          <a:lstStyle/>
          <a:p>
            <a:fld id="{994595F2-8A52-4E01-8E86-EFD90F10D6B8}" type="datetimeFigureOut">
              <a:rPr lang="en-GB" smtClean="0"/>
              <a:t>20/10/2016</a:t>
            </a:fld>
            <a:endParaRPr lang="en-GB"/>
          </a:p>
        </p:txBody>
      </p:sp>
      <p:sp>
        <p:nvSpPr>
          <p:cNvPr id="6" name="Rectangle 5"/>
          <p:cNvSpPr>
            <a:spLocks noGrp="1"/>
          </p:cNvSpPr>
          <p:nvPr>
            <p:ph type="ftr" sz="quarter" idx="11"/>
          </p:nvPr>
        </p:nvSpPr>
        <p:spPr/>
        <p:txBody>
          <a:bodyPr/>
          <a:lstStyle/>
          <a:p>
            <a:endParaRPr lang="en-GB"/>
          </a:p>
        </p:txBody>
      </p:sp>
      <p:sp>
        <p:nvSpPr>
          <p:cNvPr id="7" name="Rectangle 6"/>
          <p:cNvSpPr>
            <a:spLocks noGrp="1"/>
          </p:cNvSpPr>
          <p:nvPr>
            <p:ph type="sldNum" sz="quarter" idx="12"/>
          </p:nvPr>
        </p:nvSpPr>
        <p:spPr/>
        <p:txBody>
          <a:bodyPr/>
          <a:lstStyle/>
          <a:p>
            <a:fld id="{5440BCC3-ADDF-4A24-B985-CB4B817FF653}" type="slidenum">
              <a:rPr lang="en-GB" smtClean="0"/>
              <a:t>‹#›</a:t>
            </a:fld>
            <a:endParaRPr lang="en-GB"/>
          </a:p>
        </p:txBody>
      </p:sp>
    </p:spTree>
    <p:extLst>
      <p:ext uri="{BB962C8B-B14F-4D97-AF65-F5344CB8AC3E}">
        <p14:creationId xmlns:p14="http://schemas.microsoft.com/office/powerpoint/2010/main" val="2851664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en-US"/>
              <a:t>Click to edit Master title style</a:t>
            </a:r>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p:cNvSpPr>
          <p:nvPr>
            <p:ph type="dt" sz="half" idx="10"/>
          </p:nvPr>
        </p:nvSpPr>
        <p:spPr/>
        <p:txBody>
          <a:bodyPr/>
          <a:lstStyle/>
          <a:p>
            <a:fld id="{994595F2-8A52-4E01-8E86-EFD90F10D6B8}" type="datetimeFigureOut">
              <a:rPr lang="en-GB" smtClean="0"/>
              <a:t>20/10/2016</a:t>
            </a:fld>
            <a:endParaRPr lang="en-GB"/>
          </a:p>
        </p:txBody>
      </p:sp>
      <p:sp>
        <p:nvSpPr>
          <p:cNvPr id="8" name="Rectangle 7"/>
          <p:cNvSpPr>
            <a:spLocks noGrp="1"/>
          </p:cNvSpPr>
          <p:nvPr>
            <p:ph type="ftr" sz="quarter" idx="11"/>
          </p:nvPr>
        </p:nvSpPr>
        <p:spPr/>
        <p:txBody>
          <a:bodyPr/>
          <a:lstStyle/>
          <a:p>
            <a:endParaRPr lang="en-GB"/>
          </a:p>
        </p:txBody>
      </p:sp>
      <p:sp>
        <p:nvSpPr>
          <p:cNvPr id="9" name="Rectangle 8"/>
          <p:cNvSpPr>
            <a:spLocks noGrp="1"/>
          </p:cNvSpPr>
          <p:nvPr>
            <p:ph type="sldNum" sz="quarter" idx="12"/>
          </p:nvPr>
        </p:nvSpPr>
        <p:spPr/>
        <p:txBody>
          <a:bodyPr/>
          <a:lstStyle/>
          <a:p>
            <a:fld id="{5440BCC3-ADDF-4A24-B985-CB4B817FF653}" type="slidenum">
              <a:rPr lang="en-GB" smtClean="0"/>
              <a:t>‹#›</a:t>
            </a:fld>
            <a:endParaRPr lang="en-GB"/>
          </a:p>
        </p:txBody>
      </p:sp>
    </p:spTree>
    <p:extLst>
      <p:ext uri="{BB962C8B-B14F-4D97-AF65-F5344CB8AC3E}">
        <p14:creationId xmlns:p14="http://schemas.microsoft.com/office/powerpoint/2010/main" val="1359979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p>
        </p:txBody>
      </p:sp>
      <p:sp>
        <p:nvSpPr>
          <p:cNvPr id="3" name="Rectangle 2"/>
          <p:cNvSpPr>
            <a:spLocks noGrp="1"/>
          </p:cNvSpPr>
          <p:nvPr>
            <p:ph type="dt" sz="half" idx="10"/>
          </p:nvPr>
        </p:nvSpPr>
        <p:spPr/>
        <p:txBody>
          <a:bodyPr/>
          <a:lstStyle/>
          <a:p>
            <a:fld id="{994595F2-8A52-4E01-8E86-EFD90F10D6B8}" type="datetimeFigureOut">
              <a:rPr lang="en-GB" smtClean="0"/>
              <a:t>20/10/2016</a:t>
            </a:fld>
            <a:endParaRPr lang="en-GB"/>
          </a:p>
        </p:txBody>
      </p:sp>
      <p:sp>
        <p:nvSpPr>
          <p:cNvPr id="4" name="Rectangle 3"/>
          <p:cNvSpPr>
            <a:spLocks noGrp="1"/>
          </p:cNvSpPr>
          <p:nvPr>
            <p:ph type="ftr" sz="quarter" idx="11"/>
          </p:nvPr>
        </p:nvSpPr>
        <p:spPr/>
        <p:txBody>
          <a:bodyPr/>
          <a:lstStyle/>
          <a:p>
            <a:endParaRPr lang="en-GB"/>
          </a:p>
        </p:txBody>
      </p:sp>
      <p:sp>
        <p:nvSpPr>
          <p:cNvPr id="5" name="Rectangle 4"/>
          <p:cNvSpPr>
            <a:spLocks noGrp="1"/>
          </p:cNvSpPr>
          <p:nvPr>
            <p:ph type="sldNum" sz="quarter" idx="12"/>
          </p:nvPr>
        </p:nvSpPr>
        <p:spPr/>
        <p:txBody>
          <a:bodyPr/>
          <a:lstStyle/>
          <a:p>
            <a:fld id="{5440BCC3-ADDF-4A24-B985-CB4B817FF653}" type="slidenum">
              <a:rPr lang="en-GB" smtClean="0"/>
              <a:t>‹#›</a:t>
            </a:fld>
            <a:endParaRPr lang="en-GB"/>
          </a:p>
        </p:txBody>
      </p:sp>
    </p:spTree>
    <p:extLst>
      <p:ext uri="{BB962C8B-B14F-4D97-AF65-F5344CB8AC3E}">
        <p14:creationId xmlns:p14="http://schemas.microsoft.com/office/powerpoint/2010/main" val="98584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fld id="{994595F2-8A52-4E01-8E86-EFD90F10D6B8}" type="datetimeFigureOut">
              <a:rPr lang="en-GB" smtClean="0"/>
              <a:t>20/10/2016</a:t>
            </a:fld>
            <a:endParaRPr lang="en-GB"/>
          </a:p>
        </p:txBody>
      </p:sp>
      <p:sp>
        <p:nvSpPr>
          <p:cNvPr id="3" name="Rectangle 2"/>
          <p:cNvSpPr>
            <a:spLocks noGrp="1"/>
          </p:cNvSpPr>
          <p:nvPr>
            <p:ph type="ftr" sz="quarter" idx="11"/>
          </p:nvPr>
        </p:nvSpPr>
        <p:spPr/>
        <p:txBody>
          <a:bodyPr/>
          <a:lstStyle/>
          <a:p>
            <a:endParaRPr lang="en-GB"/>
          </a:p>
        </p:txBody>
      </p:sp>
      <p:sp>
        <p:nvSpPr>
          <p:cNvPr id="4" name="Rectangle 3"/>
          <p:cNvSpPr>
            <a:spLocks noGrp="1"/>
          </p:cNvSpPr>
          <p:nvPr>
            <p:ph type="sldNum" sz="quarter" idx="12"/>
          </p:nvPr>
        </p:nvSpPr>
        <p:spPr/>
        <p:txBody>
          <a:bodyPr/>
          <a:lstStyle/>
          <a:p>
            <a:fld id="{5440BCC3-ADDF-4A24-B985-CB4B817FF653}" type="slidenum">
              <a:rPr lang="en-GB" smtClean="0"/>
              <a:t>‹#›</a:t>
            </a:fld>
            <a:endParaRPr lang="en-GB"/>
          </a:p>
        </p:txBody>
      </p:sp>
    </p:spTree>
    <p:extLst>
      <p:ext uri="{BB962C8B-B14F-4D97-AF65-F5344CB8AC3E}">
        <p14:creationId xmlns:p14="http://schemas.microsoft.com/office/powerpoint/2010/main" val="414178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a:t>Click to edit Master title style</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p:cNvSpPr>
          <p:nvPr>
            <p:ph type="dt" sz="half" idx="10"/>
          </p:nvPr>
        </p:nvSpPr>
        <p:spPr/>
        <p:txBody>
          <a:bodyPr/>
          <a:lstStyle/>
          <a:p>
            <a:fld id="{994595F2-8A52-4E01-8E86-EFD90F10D6B8}" type="datetimeFigureOut">
              <a:rPr lang="en-GB" smtClean="0"/>
              <a:t>20/10/2016</a:t>
            </a:fld>
            <a:endParaRPr lang="en-GB"/>
          </a:p>
        </p:txBody>
      </p:sp>
      <p:sp>
        <p:nvSpPr>
          <p:cNvPr id="6" name="Rectangle 5"/>
          <p:cNvSpPr>
            <a:spLocks noGrp="1"/>
          </p:cNvSpPr>
          <p:nvPr>
            <p:ph type="ftr" sz="quarter" idx="11"/>
          </p:nvPr>
        </p:nvSpPr>
        <p:spPr/>
        <p:txBody>
          <a:bodyPr/>
          <a:lstStyle/>
          <a:p>
            <a:endParaRPr lang="en-GB"/>
          </a:p>
        </p:txBody>
      </p:sp>
      <p:sp>
        <p:nvSpPr>
          <p:cNvPr id="7" name="Rectangle 6"/>
          <p:cNvSpPr>
            <a:spLocks noGrp="1"/>
          </p:cNvSpPr>
          <p:nvPr>
            <p:ph type="sldNum" sz="quarter" idx="12"/>
          </p:nvPr>
        </p:nvSpPr>
        <p:spPr/>
        <p:txBody>
          <a:bodyPr/>
          <a:lstStyle/>
          <a:p>
            <a:fld id="{5440BCC3-ADDF-4A24-B985-CB4B817FF653}" type="slidenum">
              <a:rPr lang="en-GB" smtClean="0"/>
              <a:t>‹#›</a:t>
            </a:fld>
            <a:endParaRPr lang="en-GB"/>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071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Rectangle 4"/>
          <p:cNvSpPr>
            <a:spLocks noGrp="1"/>
          </p:cNvSpPr>
          <p:nvPr>
            <p:ph type="dt" sz="half" idx="10"/>
          </p:nvPr>
        </p:nvSpPr>
        <p:spPr/>
        <p:txBody>
          <a:bodyPr/>
          <a:lstStyle/>
          <a:p>
            <a:fld id="{994595F2-8A52-4E01-8E86-EFD90F10D6B8}" type="datetimeFigureOut">
              <a:rPr lang="en-GB" smtClean="0"/>
              <a:t>20/10/2016</a:t>
            </a:fld>
            <a:endParaRPr lang="en-GB"/>
          </a:p>
        </p:txBody>
      </p:sp>
      <p:sp>
        <p:nvSpPr>
          <p:cNvPr id="6" name="Rectangle 5"/>
          <p:cNvSpPr>
            <a:spLocks noGrp="1"/>
          </p:cNvSpPr>
          <p:nvPr>
            <p:ph type="ftr" sz="quarter" idx="11"/>
          </p:nvPr>
        </p:nvSpPr>
        <p:spPr/>
        <p:txBody>
          <a:bodyPr/>
          <a:lstStyle/>
          <a:p>
            <a:endParaRPr lang="en-GB"/>
          </a:p>
        </p:txBody>
      </p:sp>
      <p:sp>
        <p:nvSpPr>
          <p:cNvPr id="7" name="Rectangle 6"/>
          <p:cNvSpPr>
            <a:spLocks noGrp="1"/>
          </p:cNvSpPr>
          <p:nvPr>
            <p:ph type="sldNum" sz="quarter" idx="12"/>
          </p:nvPr>
        </p:nvSpPr>
        <p:spPr/>
        <p:txBody>
          <a:bodyPr/>
          <a:lstStyle/>
          <a:p>
            <a:fld id="{5440BCC3-ADDF-4A24-B985-CB4B817FF653}" type="slidenum">
              <a:rPr lang="en-GB" smtClean="0"/>
              <a:t>‹#›</a:t>
            </a:fld>
            <a:endParaRPr lang="en-GB"/>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a:t>Click to edit Master title style</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978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4800" y="274638"/>
            <a:ext cx="5779368"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fld id="{994595F2-8A52-4E01-8E86-EFD90F10D6B8}" type="datetimeFigureOut">
              <a:rPr lang="en-GB" smtClean="0"/>
              <a:t>20/10/2016</a:t>
            </a:fld>
            <a:endParaRPr lang="en-GB"/>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fld id="{5440BCC3-ADDF-4A24-B985-CB4B817FF653}" type="slidenum">
              <a:rPr lang="en-GB" smtClean="0"/>
              <a:t>‹#›</a:t>
            </a:fld>
            <a:endParaRPr lang="en-GB"/>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92250" y="6401114"/>
            <a:ext cx="1620000" cy="439868"/>
          </a:xfrm>
          <a:prstGeom prst="rect">
            <a:avLst/>
          </a:prstGeom>
        </p:spPr>
      </p:pic>
    </p:spTree>
    <p:extLst>
      <p:ext uri="{BB962C8B-B14F-4D97-AF65-F5344CB8AC3E}">
        <p14:creationId xmlns:p14="http://schemas.microsoft.com/office/powerpoint/2010/main" val="6997629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clioetcetera.wordpress.com/" TargetMode="External"/><Relationship Id="rId2" Type="http://schemas.openxmlformats.org/officeDocument/2006/relationships/hyperlink" Target="http://www.andallthat.co.uk/" TargetMode="External"/><Relationship Id="rId1" Type="http://schemas.openxmlformats.org/officeDocument/2006/relationships/slideLayout" Target="../slideLayouts/slideLayout2.xml"/><Relationship Id="rId5" Type="http://schemas.openxmlformats.org/officeDocument/2006/relationships/hyperlink" Target="https://www.google.co.uk/url?sa=t&amp;rct=j&amp;q=&amp;esrc=s&amp;source=web&amp;cd=3&amp;ved=0ahUKEwiZo7rC27bNAhXC1xQKHcksBa8QFggoMAI&amp;url=http://www.ascl.org.uk/download.54407E71-F7F5-45E8-A833BC6ED89CE1EC.html&amp;usg=AFQjCNGX76_tcSfMxxxaHRuvQACxRjfLJQ&amp;sig2=1F7mMcIxXyMQQDfH_BbwBg&amp;bvm=bv.124817099,d.d24" TargetMode="External"/><Relationship Id="rId4" Type="http://schemas.openxmlformats.org/officeDocument/2006/relationships/hyperlink" Target="https://www.gov.uk/government/publications/commission-on-assessment-without-levels-final-repor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600200"/>
            <a:ext cx="8534400" cy="1665514"/>
          </a:xfrm>
        </p:spPr>
        <p:txBody>
          <a:bodyPr>
            <a:normAutofit/>
          </a:bodyPr>
          <a:lstStyle/>
          <a:p>
            <a:r>
              <a:rPr lang="en-GB" b="1" dirty="0"/>
              <a:t>Alex Ford</a:t>
            </a:r>
          </a:p>
          <a:p>
            <a:pPr lvl="1"/>
            <a:r>
              <a:rPr lang="en-GB" dirty="0"/>
              <a:t>PGCE History Lead Tutor</a:t>
            </a:r>
          </a:p>
          <a:p>
            <a:pPr lvl="1"/>
            <a:r>
              <a:rPr lang="en-GB" dirty="0"/>
              <a:t>SHP Regional Advisor, Yorkshire &amp; the Humber</a:t>
            </a:r>
          </a:p>
        </p:txBody>
      </p:sp>
      <p:sp>
        <p:nvSpPr>
          <p:cNvPr id="4" name="Title 3"/>
          <p:cNvSpPr>
            <a:spLocks noGrp="1"/>
          </p:cNvSpPr>
          <p:nvPr>
            <p:ph type="title"/>
          </p:nvPr>
        </p:nvSpPr>
        <p:spPr/>
        <p:txBody>
          <a:bodyPr/>
          <a:lstStyle/>
          <a:p>
            <a:r>
              <a:rPr lang="en-GB" dirty="0"/>
              <a:t>Contact</a:t>
            </a:r>
          </a:p>
        </p:txBody>
      </p:sp>
      <p:pic>
        <p:nvPicPr>
          <p:cNvPr id="1026" name="Picture 2" descr="http://icons.iconarchive.com/icons/limav/flat-gradient-social/256/Twitter-ic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5086" y="3586219"/>
            <a:ext cx="551543" cy="5515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5886" y="4316250"/>
            <a:ext cx="3563220" cy="523220"/>
          </a:xfrm>
          <a:prstGeom prst="rect">
            <a:avLst/>
          </a:prstGeom>
          <a:noFill/>
        </p:spPr>
        <p:txBody>
          <a:bodyPr wrap="none" rtlCol="0">
            <a:spAutoFit/>
          </a:bodyPr>
          <a:lstStyle/>
          <a:p>
            <a:r>
              <a:rPr lang="en-GB" sz="2800" dirty="0">
                <a:solidFill>
                  <a:srgbClr val="0563C1"/>
                </a:solidFill>
              </a:rPr>
              <a:t>www.andallthat.co.uk</a:t>
            </a:r>
          </a:p>
        </p:txBody>
      </p:sp>
      <p:sp>
        <p:nvSpPr>
          <p:cNvPr id="8" name="Rectangle 7"/>
          <p:cNvSpPr/>
          <p:nvPr/>
        </p:nvSpPr>
        <p:spPr>
          <a:xfrm>
            <a:off x="1146629" y="3599301"/>
            <a:ext cx="4572000" cy="523220"/>
          </a:xfrm>
          <a:prstGeom prst="rect">
            <a:avLst/>
          </a:prstGeom>
        </p:spPr>
        <p:txBody>
          <a:bodyPr>
            <a:spAutoFit/>
          </a:bodyPr>
          <a:lstStyle/>
          <a:p>
            <a:r>
              <a:rPr lang="en-GB" sz="2800" dirty="0">
                <a:solidFill>
                  <a:srgbClr val="0563C1"/>
                </a:solidFill>
              </a:rPr>
              <a:t>@apf102</a:t>
            </a:r>
          </a:p>
        </p:txBody>
      </p:sp>
      <p:sp>
        <p:nvSpPr>
          <p:cNvPr id="9" name="Rectangle 8"/>
          <p:cNvSpPr/>
          <p:nvPr/>
        </p:nvSpPr>
        <p:spPr>
          <a:xfrm>
            <a:off x="1145886" y="5009538"/>
            <a:ext cx="4120615" cy="523220"/>
          </a:xfrm>
          <a:prstGeom prst="rect">
            <a:avLst/>
          </a:prstGeom>
        </p:spPr>
        <p:txBody>
          <a:bodyPr wrap="none">
            <a:spAutoFit/>
          </a:bodyPr>
          <a:lstStyle/>
          <a:p>
            <a:r>
              <a:rPr lang="en-GB" sz="2800" dirty="0">
                <a:solidFill>
                  <a:srgbClr val="0563C1"/>
                </a:solidFill>
              </a:rPr>
              <a:t>a.ford@leedstrinity.ac.uk</a:t>
            </a:r>
          </a:p>
        </p:txBody>
      </p:sp>
      <p:pic>
        <p:nvPicPr>
          <p:cNvPr id="1028" name="Picture 4" descr="http://www.freeiconspng.com/uploads/internet-explorer-8-icon-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5086" y="4302460"/>
            <a:ext cx="550800" cy="550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a5.mzstatic.com/au/r30/Purple62/v4/0c/8a/f4/0c8af461-5003-d1bc-b4b2-a685acbfbf60/icon256.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086" y="5017958"/>
            <a:ext cx="514800" cy="5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609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799" y="274638"/>
            <a:ext cx="8461829" cy="1143000"/>
          </a:xfrm>
        </p:spPr>
        <p:txBody>
          <a:bodyPr/>
          <a:lstStyle/>
          <a:p>
            <a:r>
              <a:rPr lang="en-GB" dirty="0"/>
              <a:t>The Seductive Power of Levels</a:t>
            </a:r>
          </a:p>
        </p:txBody>
      </p:sp>
      <p:pic>
        <p:nvPicPr>
          <p:cNvPr id="2050" name="Picture 2" descr="The Temptation of Adam, 1551-1552 - Tintoretto"/>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000125" y="1600200"/>
            <a:ext cx="714375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rawstory.com/wp-content/uploads/2016/02/Donald-Trump-Iowa-REUTERS-800x430.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9707" y="1658256"/>
            <a:ext cx="8671065" cy="465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38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GB" dirty="0"/>
          </a:p>
          <a:p>
            <a:endParaRPr lang="en-GB" dirty="0"/>
          </a:p>
        </p:txBody>
      </p:sp>
      <p:sp>
        <p:nvSpPr>
          <p:cNvPr id="2" name="Title 1"/>
          <p:cNvSpPr>
            <a:spLocks noGrp="1"/>
          </p:cNvSpPr>
          <p:nvPr>
            <p:ph type="title"/>
          </p:nvPr>
        </p:nvSpPr>
        <p:spPr>
          <a:xfrm>
            <a:off x="304800" y="274638"/>
            <a:ext cx="8366234" cy="1143000"/>
          </a:xfrm>
        </p:spPr>
        <p:txBody>
          <a:bodyPr/>
          <a:lstStyle/>
          <a:p>
            <a:r>
              <a:rPr lang="en-GB" dirty="0"/>
              <a:t>What’s wrong with NC Levels?</a:t>
            </a:r>
          </a:p>
        </p:txBody>
      </p:sp>
      <p:sp>
        <p:nvSpPr>
          <p:cNvPr id="3" name="Rectangle 2"/>
          <p:cNvSpPr/>
          <p:nvPr/>
        </p:nvSpPr>
        <p:spPr>
          <a:xfrm>
            <a:off x="304800" y="4787040"/>
            <a:ext cx="8582025" cy="16209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b="1" dirty="0"/>
              <a:t>CHALLENGE 1</a:t>
            </a:r>
            <a:endParaRPr lang="en-GB" b="1" dirty="0"/>
          </a:p>
          <a:p>
            <a:pPr marL="285750" indent="-285750">
              <a:buFont typeface="Arial" panose="020B0604020202020204" pitchFamily="34" charset="0"/>
              <a:buChar char="•"/>
            </a:pPr>
            <a:r>
              <a:rPr lang="en-GB" dirty="0"/>
              <a:t>The 10 statements all come from the National Curriculum Level Descriptions of 1991. They all relate to the concept of causation and theoretically form a hierarchy from Level 1 to Level 10.</a:t>
            </a:r>
          </a:p>
          <a:p>
            <a:pPr marL="285750" indent="-285750">
              <a:buFont typeface="Arial" panose="020B0604020202020204" pitchFamily="34" charset="0"/>
              <a:buChar char="•"/>
            </a:pPr>
            <a:r>
              <a:rPr lang="en-GB" dirty="0"/>
              <a:t>PUT THEM IN THE RIGHT ORDER</a:t>
            </a:r>
          </a:p>
        </p:txBody>
      </p:sp>
      <p:graphicFrame>
        <p:nvGraphicFramePr>
          <p:cNvPr id="4" name="Table 3"/>
          <p:cNvGraphicFramePr>
            <a:graphicFrameLocks noGrp="1"/>
          </p:cNvGraphicFramePr>
          <p:nvPr>
            <p:extLst>
              <p:ext uri="{D42A27DB-BD31-4B8C-83A1-F6EECF244321}">
                <p14:modId xmlns:p14="http://schemas.microsoft.com/office/powerpoint/2010/main" val="2872711822"/>
              </p:ext>
            </p:extLst>
          </p:nvPr>
        </p:nvGraphicFramePr>
        <p:xfrm>
          <a:off x="238993" y="112390"/>
          <a:ext cx="8713637" cy="4512402"/>
        </p:xfrm>
        <a:graphic>
          <a:graphicData uri="http://schemas.openxmlformats.org/drawingml/2006/table">
            <a:tbl>
              <a:tblPr firstRow="1" firstCol="1" bandRow="1">
                <a:tableStyleId>{5940675A-B579-460E-94D1-54222C63F5DA}</a:tableStyleId>
              </a:tblPr>
              <a:tblGrid>
                <a:gridCol w="8713637">
                  <a:extLst>
                    <a:ext uri="{9D8B030D-6E8A-4147-A177-3AD203B41FA5}">
                      <a16:colId xmlns:a16="http://schemas.microsoft.com/office/drawing/2014/main" val="20000"/>
                    </a:ext>
                  </a:extLst>
                </a:gridCol>
              </a:tblGrid>
              <a:tr h="584252">
                <a:tc>
                  <a:txBody>
                    <a:bodyPr/>
                    <a:lstStyle/>
                    <a:p>
                      <a:pPr fontAlgn="base">
                        <a:lnSpc>
                          <a:spcPct val="107000"/>
                        </a:lnSpc>
                        <a:spcAft>
                          <a:spcPts val="0"/>
                        </a:spcAft>
                      </a:pPr>
                      <a:r>
                        <a:rPr lang="en-GB" sz="1600" b="1" dirty="0">
                          <a:effectLst/>
                        </a:rPr>
                        <a:t>Demonstrate a clear understanding of the complexities of the relationship between cause, consequence and change</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059" marR="66059" marT="0" marB="0">
                    <a:solidFill>
                      <a:schemeClr val="accent6">
                        <a:lumMod val="20000"/>
                        <a:lumOff val="80000"/>
                      </a:schemeClr>
                    </a:solidFill>
                  </a:tcPr>
                </a:tc>
                <a:extLst>
                  <a:ext uri="{0D108BD9-81ED-4DB2-BD59-A6C34878D82A}">
                    <a16:rowId xmlns:a16="http://schemas.microsoft.com/office/drawing/2014/main" val="10000"/>
                  </a:ext>
                </a:extLst>
              </a:tr>
              <a:tr h="753254">
                <a:tc>
                  <a:txBody>
                    <a:bodyPr/>
                    <a:lstStyle/>
                    <a:p>
                      <a:pPr fontAlgn="base">
                        <a:lnSpc>
                          <a:spcPct val="107000"/>
                        </a:lnSpc>
                        <a:spcAft>
                          <a:spcPts val="0"/>
                        </a:spcAft>
                      </a:pPr>
                      <a:r>
                        <a:rPr lang="en-GB" sz="1600" b="1" dirty="0">
                          <a:effectLst/>
                        </a:rPr>
                        <a:t>Demonstrate an awareness of human motivation illustrated by reference to events of the past</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059" marR="66059" marT="0" marB="0">
                    <a:solidFill>
                      <a:schemeClr val="accent6">
                        <a:lumMod val="20000"/>
                        <a:lumOff val="80000"/>
                      </a:schemeClr>
                    </a:solidFill>
                  </a:tcPr>
                </a:tc>
                <a:extLst>
                  <a:ext uri="{0D108BD9-81ED-4DB2-BD59-A6C34878D82A}">
                    <a16:rowId xmlns:a16="http://schemas.microsoft.com/office/drawing/2014/main" val="10001"/>
                  </a:ext>
                </a:extLst>
              </a:tr>
              <a:tr h="284428">
                <a:tc>
                  <a:txBody>
                    <a:bodyPr/>
                    <a:lstStyle/>
                    <a:p>
                      <a:pPr fontAlgn="base">
                        <a:lnSpc>
                          <a:spcPct val="107000"/>
                        </a:lnSpc>
                        <a:spcAft>
                          <a:spcPts val="0"/>
                        </a:spcAft>
                      </a:pPr>
                      <a:r>
                        <a:rPr lang="en-GB" sz="1600" b="1">
                          <a:effectLst/>
                        </a:rPr>
                        <a:t>Demonstrate an awareness of the problems inherent in the idea of causation</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6059" marR="66059" marT="0" marB="0">
                    <a:solidFill>
                      <a:schemeClr val="accent6">
                        <a:lumMod val="20000"/>
                        <a:lumOff val="80000"/>
                      </a:schemeClr>
                    </a:solidFill>
                  </a:tcPr>
                </a:tc>
                <a:extLst>
                  <a:ext uri="{0D108BD9-81ED-4DB2-BD59-A6C34878D82A}">
                    <a16:rowId xmlns:a16="http://schemas.microsoft.com/office/drawing/2014/main" val="10002"/>
                  </a:ext>
                </a:extLst>
              </a:tr>
              <a:tr h="584252">
                <a:tc>
                  <a:txBody>
                    <a:bodyPr/>
                    <a:lstStyle/>
                    <a:p>
                      <a:pPr fontAlgn="base">
                        <a:lnSpc>
                          <a:spcPct val="107000"/>
                        </a:lnSpc>
                        <a:spcAft>
                          <a:spcPts val="0"/>
                        </a:spcAft>
                      </a:pPr>
                      <a:r>
                        <a:rPr lang="en-GB" sz="1600" b="1" dirty="0">
                          <a:effectLst/>
                        </a:rPr>
                        <a:t>Demonstrate, by reference to stories of the past, an awareness that actions have consequences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059" marR="66059" marT="0" marB="0">
                    <a:solidFill>
                      <a:schemeClr val="accent6">
                        <a:lumMod val="20000"/>
                        <a:lumOff val="80000"/>
                      </a:schemeClr>
                    </a:solidFill>
                  </a:tcPr>
                </a:tc>
                <a:extLst>
                  <a:ext uri="{0D108BD9-81ED-4DB2-BD59-A6C34878D82A}">
                    <a16:rowId xmlns:a16="http://schemas.microsoft.com/office/drawing/2014/main" val="10003"/>
                  </a:ext>
                </a:extLst>
              </a:tr>
              <a:tr h="284428">
                <a:tc>
                  <a:txBody>
                    <a:bodyPr/>
                    <a:lstStyle/>
                    <a:p>
                      <a:pPr fontAlgn="base">
                        <a:lnSpc>
                          <a:spcPct val="107000"/>
                        </a:lnSpc>
                        <a:spcAft>
                          <a:spcPts val="0"/>
                        </a:spcAft>
                      </a:pPr>
                      <a:r>
                        <a:rPr lang="en-GB" sz="1600" b="1" dirty="0">
                          <a:effectLst/>
                        </a:rPr>
                        <a:t>Produce a well-argued hierarchy of causes for complex historical issues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059" marR="66059" marT="0" marB="0">
                    <a:solidFill>
                      <a:schemeClr val="accent6">
                        <a:lumMod val="20000"/>
                        <a:lumOff val="80000"/>
                      </a:schemeClr>
                    </a:solidFill>
                  </a:tcPr>
                </a:tc>
                <a:extLst>
                  <a:ext uri="{0D108BD9-81ED-4DB2-BD59-A6C34878D82A}">
                    <a16:rowId xmlns:a16="http://schemas.microsoft.com/office/drawing/2014/main" val="10004"/>
                  </a:ext>
                </a:extLst>
              </a:tr>
              <a:tr h="284428">
                <a:tc>
                  <a:txBody>
                    <a:bodyPr/>
                    <a:lstStyle/>
                    <a:p>
                      <a:pPr fontAlgn="base">
                        <a:lnSpc>
                          <a:spcPct val="107000"/>
                        </a:lnSpc>
                        <a:spcAft>
                          <a:spcPts val="0"/>
                        </a:spcAft>
                      </a:pPr>
                      <a:r>
                        <a:rPr lang="en-GB" sz="1600" b="1">
                          <a:effectLst/>
                        </a:rPr>
                        <a:t>Recognise everyday time conventions</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6059" marR="66059" marT="0" marB="0">
                    <a:solidFill>
                      <a:schemeClr val="accent6">
                        <a:lumMod val="20000"/>
                        <a:lumOff val="80000"/>
                      </a:schemeClr>
                    </a:solidFill>
                  </a:tcPr>
                </a:tc>
                <a:extLst>
                  <a:ext uri="{0D108BD9-81ED-4DB2-BD59-A6C34878D82A}">
                    <a16:rowId xmlns:a16="http://schemas.microsoft.com/office/drawing/2014/main" val="10005"/>
                  </a:ext>
                </a:extLst>
              </a:tr>
              <a:tr h="284428">
                <a:tc>
                  <a:txBody>
                    <a:bodyPr/>
                    <a:lstStyle/>
                    <a:p>
                      <a:pPr fontAlgn="base">
                        <a:lnSpc>
                          <a:spcPct val="107000"/>
                        </a:lnSpc>
                        <a:spcAft>
                          <a:spcPts val="0"/>
                        </a:spcAft>
                      </a:pPr>
                      <a:r>
                        <a:rPr lang="en-GB" sz="1600" b="1">
                          <a:effectLst/>
                        </a:rPr>
                        <a:t>Understand that historical events have different types of causes and consequences</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6059" marR="66059" marT="0" marB="0">
                    <a:solidFill>
                      <a:schemeClr val="accent6">
                        <a:lumMod val="20000"/>
                        <a:lumOff val="80000"/>
                      </a:schemeClr>
                    </a:solidFill>
                  </a:tcPr>
                </a:tc>
                <a:extLst>
                  <a:ext uri="{0D108BD9-81ED-4DB2-BD59-A6C34878D82A}">
                    <a16:rowId xmlns:a16="http://schemas.microsoft.com/office/drawing/2014/main" val="10006"/>
                  </a:ext>
                </a:extLst>
              </a:tr>
              <a:tr h="284428">
                <a:tc>
                  <a:txBody>
                    <a:bodyPr/>
                    <a:lstStyle/>
                    <a:p>
                      <a:pPr fontAlgn="base">
                        <a:lnSpc>
                          <a:spcPct val="107000"/>
                        </a:lnSpc>
                        <a:spcAft>
                          <a:spcPts val="0"/>
                        </a:spcAft>
                      </a:pPr>
                      <a:r>
                        <a:rPr lang="en-GB" sz="1600" b="1">
                          <a:effectLst/>
                        </a:rPr>
                        <a:t>Understand that historical events usually have more than one cause and consequence</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6059" marR="66059" marT="0" marB="0">
                    <a:solidFill>
                      <a:schemeClr val="accent6">
                        <a:lumMod val="20000"/>
                        <a:lumOff val="80000"/>
                      </a:schemeClr>
                    </a:solidFill>
                  </a:tcPr>
                </a:tc>
                <a:extLst>
                  <a:ext uri="{0D108BD9-81ED-4DB2-BD59-A6C34878D82A}">
                    <a16:rowId xmlns:a16="http://schemas.microsoft.com/office/drawing/2014/main" val="10007"/>
                  </a:ext>
                </a:extLst>
              </a:tr>
              <a:tr h="584252">
                <a:tc>
                  <a:txBody>
                    <a:bodyPr/>
                    <a:lstStyle/>
                    <a:p>
                      <a:pPr fontAlgn="base">
                        <a:lnSpc>
                          <a:spcPct val="107000"/>
                        </a:lnSpc>
                        <a:spcAft>
                          <a:spcPts val="0"/>
                        </a:spcAft>
                      </a:pPr>
                      <a:r>
                        <a:rPr lang="en-GB" sz="1600" b="1">
                          <a:effectLst/>
                        </a:rPr>
                        <a:t>When examining historical issues, can draw the distinction between causes, motives and reasons</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6059" marR="66059" marT="0" marB="0">
                    <a:solidFill>
                      <a:schemeClr val="accent6">
                        <a:lumMod val="20000"/>
                        <a:lumOff val="80000"/>
                      </a:schemeClr>
                    </a:solidFill>
                  </a:tcPr>
                </a:tc>
                <a:extLst>
                  <a:ext uri="{0D108BD9-81ED-4DB2-BD59-A6C34878D82A}">
                    <a16:rowId xmlns:a16="http://schemas.microsoft.com/office/drawing/2014/main" val="10008"/>
                  </a:ext>
                </a:extLst>
              </a:tr>
              <a:tr h="584252">
                <a:tc>
                  <a:txBody>
                    <a:bodyPr/>
                    <a:lstStyle/>
                    <a:p>
                      <a:pPr fontAlgn="base">
                        <a:lnSpc>
                          <a:spcPct val="107000"/>
                        </a:lnSpc>
                        <a:spcAft>
                          <a:spcPts val="0"/>
                        </a:spcAft>
                      </a:pPr>
                      <a:r>
                        <a:rPr lang="en-GB" sz="1600" b="1" dirty="0">
                          <a:effectLst/>
                        </a:rPr>
                        <a:t>When explaining historical issues, place some causes and consequences in a sensible order of importance</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059" marR="66059" marT="0" marB="0">
                    <a:solidFill>
                      <a:schemeClr val="accent6">
                        <a:lumMod val="20000"/>
                        <a:lumOff val="8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0011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Problem with NC Levels: Progression</a:t>
            </a:r>
          </a:p>
        </p:txBody>
      </p:sp>
      <p:sp>
        <p:nvSpPr>
          <p:cNvPr id="6" name="Content Placeholder 2"/>
          <p:cNvSpPr txBox="1">
            <a:spLocks/>
          </p:cNvSpPr>
          <p:nvPr/>
        </p:nvSpPr>
        <p:spPr>
          <a:xfrm>
            <a:off x="0" y="0"/>
            <a:ext cx="9144000" cy="5815536"/>
          </a:xfrm>
          <a:prstGeom prst="rect">
            <a:avLst/>
          </a:prstGeom>
          <a:solidFill>
            <a:srgbClr val="FFFFFF"/>
          </a:solidFill>
          <a:ln>
            <a:noFill/>
          </a:ln>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GB" sz="1600" b="1" dirty="0"/>
              <a:t>Level 1 – Recognise everyday time conventions</a:t>
            </a:r>
            <a:endParaRPr lang="en-GB" sz="2800" dirty="0"/>
          </a:p>
          <a:p>
            <a:r>
              <a:rPr lang="en-GB" sz="1600" b="1" dirty="0"/>
              <a:t>Level 2 – Demonstrate, by reference to stories of the past, an awareness that actions have consequences</a:t>
            </a:r>
            <a:endParaRPr lang="en-GB" sz="2800" dirty="0"/>
          </a:p>
          <a:p>
            <a:r>
              <a:rPr lang="en-GB" sz="1600" b="1" dirty="0"/>
              <a:t>Level 3 – </a:t>
            </a:r>
            <a:r>
              <a:rPr lang="en-GB" sz="1600" b="1" dirty="0">
                <a:solidFill>
                  <a:schemeClr val="accent6">
                    <a:lumMod val="75000"/>
                  </a:schemeClr>
                </a:solidFill>
              </a:rPr>
              <a:t>Demonstrate an awareness of human motivation </a:t>
            </a:r>
            <a:r>
              <a:rPr lang="en-GB" sz="1600" b="1" dirty="0"/>
              <a:t>illustrated by reference to events of the past</a:t>
            </a:r>
            <a:endParaRPr lang="en-GB" sz="2800" dirty="0"/>
          </a:p>
          <a:p>
            <a:r>
              <a:rPr lang="en-GB" sz="1600" b="1" dirty="0"/>
              <a:t>Level 4 – Understand that historical </a:t>
            </a:r>
            <a:r>
              <a:rPr lang="en-GB" sz="1600" b="1" dirty="0">
                <a:solidFill>
                  <a:schemeClr val="accent6">
                    <a:lumMod val="75000"/>
                  </a:schemeClr>
                </a:solidFill>
              </a:rPr>
              <a:t>events usually have more than one cause and consequence</a:t>
            </a:r>
            <a:endParaRPr lang="en-GB" sz="2800" dirty="0">
              <a:solidFill>
                <a:schemeClr val="accent6">
                  <a:lumMod val="75000"/>
                </a:schemeClr>
              </a:solidFill>
            </a:endParaRPr>
          </a:p>
          <a:p>
            <a:r>
              <a:rPr lang="en-GB" sz="1600" b="1" dirty="0"/>
              <a:t>Level 5 – Understand that historical events have different types of causes and consequences</a:t>
            </a:r>
            <a:endParaRPr lang="en-GB" sz="2800" dirty="0"/>
          </a:p>
          <a:p>
            <a:r>
              <a:rPr lang="en-GB" sz="1600" b="1" dirty="0"/>
              <a:t>Level 6 – When explaining historical issues, </a:t>
            </a:r>
            <a:r>
              <a:rPr lang="en-GB" sz="1600" b="1" dirty="0">
                <a:solidFill>
                  <a:srgbClr val="FF0000"/>
                </a:solidFill>
              </a:rPr>
              <a:t>place some causes and consequences in a sensible order of importance</a:t>
            </a:r>
            <a:endParaRPr lang="en-GB" sz="2800" dirty="0">
              <a:solidFill>
                <a:srgbClr val="FF0000"/>
              </a:solidFill>
            </a:endParaRPr>
          </a:p>
          <a:p>
            <a:r>
              <a:rPr lang="en-GB" sz="1600" b="1" dirty="0"/>
              <a:t>Level 7 – When examining historical issues, can </a:t>
            </a:r>
            <a:r>
              <a:rPr lang="en-GB" sz="1600" b="1" dirty="0">
                <a:solidFill>
                  <a:srgbClr val="FF0000"/>
                </a:solidFill>
              </a:rPr>
              <a:t>draw the distinction between causes, motives and reasons</a:t>
            </a:r>
            <a:endParaRPr lang="en-GB" sz="2800" dirty="0">
              <a:solidFill>
                <a:srgbClr val="FF0000"/>
              </a:solidFill>
            </a:endParaRPr>
          </a:p>
          <a:p>
            <a:r>
              <a:rPr lang="en-GB" sz="1600" b="1" dirty="0"/>
              <a:t>Level 8 – Produce a well-argued hierarchy of causes for complex historical issues</a:t>
            </a:r>
            <a:endParaRPr lang="en-GB" sz="2800" dirty="0"/>
          </a:p>
          <a:p>
            <a:r>
              <a:rPr lang="en-GB" sz="1600" b="1" dirty="0"/>
              <a:t>Level 9 – Demonstrate an awareness of the problems inherent in the idea of causation</a:t>
            </a:r>
            <a:endParaRPr lang="en-GB" sz="2800" dirty="0"/>
          </a:p>
          <a:p>
            <a:r>
              <a:rPr lang="en-GB" sz="1600" b="1" dirty="0"/>
              <a:t>Level 10 – Demonstrate a clear understanding of the complexities of the relationship between cause, consequence and change</a:t>
            </a:r>
            <a:endParaRPr lang="en-GB" sz="2800" dirty="0"/>
          </a:p>
        </p:txBody>
      </p:sp>
    </p:spTree>
    <p:extLst>
      <p:ext uri="{BB962C8B-B14F-4D97-AF65-F5344CB8AC3E}">
        <p14:creationId xmlns:p14="http://schemas.microsoft.com/office/powerpoint/2010/main" val="481771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Problem with NC Levels: Attainment</a:t>
            </a:r>
            <a:endParaRPr lang="en-GB" dirty="0"/>
          </a:p>
        </p:txBody>
      </p:sp>
      <p:sp>
        <p:nvSpPr>
          <p:cNvPr id="6" name="Content Placeholder 5"/>
          <p:cNvSpPr>
            <a:spLocks noGrp="1"/>
          </p:cNvSpPr>
          <p:nvPr>
            <p:ph sz="half" idx="1"/>
          </p:nvPr>
        </p:nvSpPr>
        <p:spPr>
          <a:xfrm>
            <a:off x="301752" y="2714170"/>
            <a:ext cx="4160520" cy="3640909"/>
          </a:xfrm>
        </p:spPr>
        <p:txBody>
          <a:bodyPr>
            <a:normAutofit/>
          </a:bodyPr>
          <a:lstStyle/>
          <a:p>
            <a:r>
              <a:rPr lang="en-GB" dirty="0"/>
              <a:t>Too broad and lack specific focus – difficult if not impossible to measure individual pieces of work against </a:t>
            </a:r>
          </a:p>
        </p:txBody>
      </p:sp>
      <p:pic>
        <p:nvPicPr>
          <p:cNvPr id="7" name="Picture 12" descr="http://thumbs.dreamstime.com/x/dartboard-wood-wall-miss-darts-15760933.jpg"/>
          <p:cNvPicPr>
            <a:picLocks noGrp="1" noChangeAspect="1" noChangeArrowheads="1"/>
          </p:cNvPicPr>
          <p:nvPr>
            <p:ph sz="half" idx="2"/>
          </p:nvPr>
        </p:nvPicPr>
        <p:blipFill>
          <a:blip r:embed="rId2">
            <a:extLst>
              <a:ext uri="{28A0092B-C50C-407E-A947-70E740481C1C}">
                <a14:useLocalDpi xmlns:a14="http://schemas.microsoft.com/office/drawing/2010/main"/>
              </a:ext>
            </a:extLst>
          </a:blip>
          <a:stretch>
            <a:fillRect/>
          </a:stretch>
        </p:blipFill>
        <p:spPr bwMode="auto">
          <a:xfrm>
            <a:off x="4706584" y="2592387"/>
            <a:ext cx="4044070" cy="2770188"/>
          </a:xfrm>
          <a:prstGeom prst="rect">
            <a:avLst/>
          </a:prstGeom>
          <a:noFill/>
          <a:effectLst>
            <a:outerShdw blurRad="50800" dir="1440000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832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Problem with NC Levels: Progress</a:t>
            </a:r>
            <a:endParaRPr lang="en-GB" dirty="0"/>
          </a:p>
        </p:txBody>
      </p:sp>
      <p:sp>
        <p:nvSpPr>
          <p:cNvPr id="6" name="Content Placeholder 5"/>
          <p:cNvSpPr>
            <a:spLocks noGrp="1"/>
          </p:cNvSpPr>
          <p:nvPr>
            <p:ph sz="half" idx="1"/>
          </p:nvPr>
        </p:nvSpPr>
        <p:spPr>
          <a:xfrm>
            <a:off x="301752" y="2278742"/>
            <a:ext cx="4160520" cy="4076337"/>
          </a:xfrm>
        </p:spPr>
        <p:txBody>
          <a:bodyPr>
            <a:normAutofit/>
          </a:bodyPr>
          <a:lstStyle/>
          <a:p>
            <a:r>
              <a:rPr lang="en-GB" dirty="0"/>
              <a:t>Never intended to be used to measure progress AT ALL! </a:t>
            </a:r>
          </a:p>
          <a:p>
            <a:r>
              <a:rPr lang="en-GB" dirty="0"/>
              <a:t>Using numerical system suggests linear progress should be made</a:t>
            </a:r>
          </a:p>
        </p:txBody>
      </p:sp>
      <p:graphicFrame>
        <p:nvGraphicFramePr>
          <p:cNvPr id="18" name="Content Placeholder 17"/>
          <p:cNvGraphicFramePr>
            <a:graphicFrameLocks noGrp="1"/>
          </p:cNvGraphicFramePr>
          <p:nvPr>
            <p:ph sz="half" idx="2"/>
            <p:extLst/>
          </p:nvPr>
        </p:nvGraphicFramePr>
        <p:xfrm>
          <a:off x="4648200" y="1600200"/>
          <a:ext cx="4160838" cy="4754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24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graphicEl>
                                              <a:chart seriesIdx="-3" categoryIdx="-3" bldStep="gridLegend"/>
                                            </p:graphicEl>
                                          </p:spTgt>
                                        </p:tgtEl>
                                        <p:attrNameLst>
                                          <p:attrName>style.visibility</p:attrName>
                                        </p:attrNameLst>
                                      </p:cBhvr>
                                      <p:to>
                                        <p:strVal val="visible"/>
                                      </p:to>
                                    </p:set>
                                    <p:animEffect transition="in" filter="wipe(left)">
                                      <p:cBhvr>
                                        <p:cTn id="7" dur="500"/>
                                        <p:tgtEl>
                                          <p:spTgt spid="18">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graphicEl>
                                              <a:chart seriesIdx="0" categoryIdx="-4" bldStep="series"/>
                                            </p:graphicEl>
                                          </p:spTgt>
                                        </p:tgtEl>
                                        <p:attrNameLst>
                                          <p:attrName>style.visibility</p:attrName>
                                        </p:attrNameLst>
                                      </p:cBhvr>
                                      <p:to>
                                        <p:strVal val="visible"/>
                                      </p:to>
                                    </p:set>
                                    <p:animEffect transition="in" filter="wipe(left)">
                                      <p:cBhvr>
                                        <p:cTn id="12" dur="10000"/>
                                        <p:tgtEl>
                                          <p:spTgt spid="18">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graphicEl>
                                              <a:chart seriesIdx="1" categoryIdx="-4" bldStep="series"/>
                                            </p:graphicEl>
                                          </p:spTgt>
                                        </p:tgtEl>
                                        <p:attrNameLst>
                                          <p:attrName>style.visibility</p:attrName>
                                        </p:attrNameLst>
                                      </p:cBhvr>
                                      <p:to>
                                        <p:strVal val="visible"/>
                                      </p:to>
                                    </p:set>
                                    <p:animEffect transition="in" filter="wipe(left)">
                                      <p:cBhvr>
                                        <p:cTn id="17" dur="2000"/>
                                        <p:tgtEl>
                                          <p:spTgt spid="18">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 with NC Levels: Progression</a:t>
            </a:r>
          </a:p>
        </p:txBody>
      </p:sp>
      <p:sp>
        <p:nvSpPr>
          <p:cNvPr id="3" name="Content Placeholder 2"/>
          <p:cNvSpPr>
            <a:spLocks noGrp="1"/>
          </p:cNvSpPr>
          <p:nvPr>
            <p:ph sz="half" idx="1"/>
          </p:nvPr>
        </p:nvSpPr>
        <p:spPr/>
        <p:txBody>
          <a:bodyPr>
            <a:normAutofit fontScale="92500"/>
          </a:bodyPr>
          <a:lstStyle/>
          <a:p>
            <a:r>
              <a:rPr lang="en-GB" dirty="0"/>
              <a:t>Fail to describe what progression in historical understanding looks like:</a:t>
            </a:r>
          </a:p>
          <a:p>
            <a:pPr lvl="1"/>
            <a:r>
              <a:rPr lang="en-GB" dirty="0"/>
              <a:t>Second order concepts</a:t>
            </a:r>
          </a:p>
          <a:p>
            <a:pPr lvl="1"/>
            <a:r>
              <a:rPr lang="en-GB" dirty="0"/>
              <a:t>Historical knowledge</a:t>
            </a:r>
          </a:p>
          <a:p>
            <a:r>
              <a:rPr lang="en-GB" dirty="0"/>
              <a:t>Stuck in the generic:</a:t>
            </a:r>
          </a:p>
          <a:p>
            <a:pPr lvl="1"/>
            <a:r>
              <a:rPr lang="en-GB" dirty="0"/>
              <a:t>Level 4 “Describe”</a:t>
            </a:r>
          </a:p>
          <a:p>
            <a:pPr lvl="1"/>
            <a:r>
              <a:rPr lang="en-GB" dirty="0"/>
              <a:t>Level 5 “Explain”</a:t>
            </a:r>
          </a:p>
          <a:p>
            <a:pPr lvl="1"/>
            <a:r>
              <a:rPr lang="en-GB" dirty="0"/>
              <a:t>Level 6 “Analyse”</a:t>
            </a:r>
          </a:p>
          <a:p>
            <a:pPr lvl="1"/>
            <a:r>
              <a:rPr lang="en-GB" dirty="0"/>
              <a:t>Level 7 “Evaluate”</a:t>
            </a:r>
          </a:p>
        </p:txBody>
      </p:sp>
      <p:pic>
        <p:nvPicPr>
          <p:cNvPr id="5124" name="Picture 4" descr="http://the1642goodwyfe.files.wordpress.com/2012/03/world-upside-down.jpg"/>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2253087"/>
            <a:ext cx="4160838" cy="3448789"/>
          </a:xfrm>
        </p:spPr>
      </p:pic>
    </p:spTree>
    <p:extLst>
      <p:ext uri="{BB962C8B-B14F-4D97-AF65-F5344CB8AC3E}">
        <p14:creationId xmlns:p14="http://schemas.microsoft.com/office/powerpoint/2010/main" val="3520440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7"/>
          <p:cNvGraphicFramePr>
            <a:graphicFrameLocks noGrp="1"/>
          </p:cNvGraphicFramePr>
          <p:nvPr>
            <p:ph idx="1"/>
            <p:extLst/>
          </p:nvPr>
        </p:nvGraphicFramePr>
        <p:xfrm>
          <a:off x="304799" y="1600200"/>
          <a:ext cx="8486775" cy="3737632"/>
        </p:xfrm>
        <a:graphic>
          <a:graphicData uri="http://schemas.openxmlformats.org/drawingml/2006/table">
            <a:tbl>
              <a:tblPr firstRow="1" bandRow="1">
                <a:tableStyleId>{7DF18680-E054-41AD-8BC1-D1AEF772440D}</a:tableStyleId>
              </a:tblPr>
              <a:tblGrid>
                <a:gridCol w="1381126">
                  <a:extLst>
                    <a:ext uri="{9D8B030D-6E8A-4147-A177-3AD203B41FA5}">
                      <a16:colId xmlns:a16="http://schemas.microsoft.com/office/drawing/2014/main" val="20000"/>
                    </a:ext>
                  </a:extLst>
                </a:gridCol>
                <a:gridCol w="6385518">
                  <a:extLst>
                    <a:ext uri="{9D8B030D-6E8A-4147-A177-3AD203B41FA5}">
                      <a16:colId xmlns:a16="http://schemas.microsoft.com/office/drawing/2014/main" val="20001"/>
                    </a:ext>
                  </a:extLst>
                </a:gridCol>
                <a:gridCol w="720131">
                  <a:extLst>
                    <a:ext uri="{9D8B030D-6E8A-4147-A177-3AD203B41FA5}">
                      <a16:colId xmlns:a16="http://schemas.microsoft.com/office/drawing/2014/main" val="20002"/>
                    </a:ext>
                  </a:extLst>
                </a:gridCol>
              </a:tblGrid>
              <a:tr h="358937">
                <a:tc>
                  <a:txBody>
                    <a:bodyPr/>
                    <a:lstStyle/>
                    <a:p>
                      <a:pPr algn="l" fontAlgn="t"/>
                      <a:r>
                        <a:rPr lang="en-GB" dirty="0">
                          <a:effectLst/>
                        </a:rPr>
                        <a:t>Objective</a:t>
                      </a:r>
                      <a:endParaRPr lang="en-GB" b="1" dirty="0">
                        <a:solidFill>
                          <a:srgbClr val="0B0C0C"/>
                        </a:solidFill>
                        <a:effectLst/>
                        <a:latin typeface="nta"/>
                      </a:endParaRPr>
                    </a:p>
                  </a:txBody>
                  <a:tcPr marR="190500" marT="95250" marB="95250"/>
                </a:tc>
                <a:tc>
                  <a:txBody>
                    <a:bodyPr/>
                    <a:lstStyle/>
                    <a:p>
                      <a:pPr algn="l" fontAlgn="t"/>
                      <a:r>
                        <a:rPr lang="en-GB" dirty="0">
                          <a:effectLst/>
                        </a:rPr>
                        <a:t>Requirements</a:t>
                      </a:r>
                      <a:endParaRPr lang="en-GB" b="1" dirty="0">
                        <a:solidFill>
                          <a:srgbClr val="0B0C0C"/>
                        </a:solidFill>
                        <a:effectLst/>
                        <a:latin typeface="nta"/>
                      </a:endParaRPr>
                    </a:p>
                  </a:txBody>
                  <a:tcPr marR="190500" marT="95250" marB="95250"/>
                </a:tc>
                <a:tc>
                  <a:txBody>
                    <a:bodyPr/>
                    <a:lstStyle/>
                    <a:p>
                      <a:pPr algn="l" fontAlgn="t"/>
                      <a:endParaRPr lang="en-GB" b="1" dirty="0">
                        <a:solidFill>
                          <a:srgbClr val="0B0C0C"/>
                        </a:solidFill>
                        <a:effectLst/>
                        <a:latin typeface="nta"/>
                      </a:endParaRPr>
                    </a:p>
                  </a:txBody>
                  <a:tcPr marR="190500" marT="95250" marB="95250"/>
                </a:tc>
                <a:extLst>
                  <a:ext uri="{0D108BD9-81ED-4DB2-BD59-A6C34878D82A}">
                    <a16:rowId xmlns:a16="http://schemas.microsoft.com/office/drawing/2014/main" val="10000"/>
                  </a:ext>
                </a:extLst>
              </a:tr>
              <a:tr h="570769">
                <a:tc>
                  <a:txBody>
                    <a:bodyPr/>
                    <a:lstStyle/>
                    <a:p>
                      <a:pPr algn="l" fontAlgn="t"/>
                      <a:r>
                        <a:rPr lang="en-GB" sz="1600">
                          <a:effectLst/>
                        </a:rPr>
                        <a:t>AO1</a:t>
                      </a:r>
                      <a:endParaRPr lang="en-GB" sz="1600" b="0">
                        <a:effectLst/>
                        <a:latin typeface="nta"/>
                      </a:endParaRPr>
                    </a:p>
                  </a:txBody>
                  <a:tcPr marR="190500" marT="95250" marB="95250"/>
                </a:tc>
                <a:tc>
                  <a:txBody>
                    <a:bodyPr/>
                    <a:lstStyle/>
                    <a:p>
                      <a:pPr algn="l" fontAlgn="t"/>
                      <a:r>
                        <a:rPr lang="en-GB" sz="1600" dirty="0">
                          <a:effectLst/>
                        </a:rPr>
                        <a:t>Demonstrate knowledge and understanding of the key features and characteristics of the periods studied.</a:t>
                      </a:r>
                      <a:endParaRPr lang="en-GB" sz="1600" b="0" dirty="0">
                        <a:effectLst/>
                        <a:latin typeface="nta"/>
                      </a:endParaRPr>
                    </a:p>
                  </a:txBody>
                  <a:tcPr marR="190500" marT="95250" marB="95250"/>
                </a:tc>
                <a:tc>
                  <a:txBody>
                    <a:bodyPr/>
                    <a:lstStyle/>
                    <a:p>
                      <a:pPr algn="l" fontAlgn="t"/>
                      <a:r>
                        <a:rPr lang="en-GB" sz="1200" dirty="0">
                          <a:effectLst/>
                        </a:rPr>
                        <a:t>35%</a:t>
                      </a:r>
                      <a:endParaRPr lang="en-GB" sz="1200" b="0" dirty="0">
                        <a:effectLst/>
                        <a:latin typeface="nta"/>
                      </a:endParaRPr>
                    </a:p>
                  </a:txBody>
                  <a:tcPr marR="190500" marT="95250" marB="95250"/>
                </a:tc>
                <a:extLst>
                  <a:ext uri="{0D108BD9-81ED-4DB2-BD59-A6C34878D82A}">
                    <a16:rowId xmlns:a16="http://schemas.microsoft.com/office/drawing/2014/main" val="10001"/>
                  </a:ext>
                </a:extLst>
              </a:tr>
              <a:tr h="570769">
                <a:tc>
                  <a:txBody>
                    <a:bodyPr/>
                    <a:lstStyle/>
                    <a:p>
                      <a:pPr algn="l" fontAlgn="t"/>
                      <a:r>
                        <a:rPr lang="en-GB" sz="1600">
                          <a:effectLst/>
                        </a:rPr>
                        <a:t>AO2</a:t>
                      </a:r>
                      <a:endParaRPr lang="en-GB" sz="1600" b="0">
                        <a:effectLst/>
                        <a:latin typeface="nta"/>
                      </a:endParaRPr>
                    </a:p>
                  </a:txBody>
                  <a:tcPr marR="190500" marT="95250" marB="95250"/>
                </a:tc>
                <a:tc>
                  <a:txBody>
                    <a:bodyPr/>
                    <a:lstStyle/>
                    <a:p>
                      <a:pPr algn="l" fontAlgn="t"/>
                      <a:r>
                        <a:rPr lang="en-GB" sz="1600" dirty="0">
                          <a:effectLst/>
                        </a:rPr>
                        <a:t>Explain and analyse historical events and periods studied using second-order historical concepts.</a:t>
                      </a:r>
                      <a:endParaRPr lang="en-GB" sz="1600" b="0" dirty="0">
                        <a:effectLst/>
                        <a:latin typeface="nta"/>
                      </a:endParaRPr>
                    </a:p>
                  </a:txBody>
                  <a:tcPr marR="190500" marT="95250" marB="95250"/>
                </a:tc>
                <a:tc>
                  <a:txBody>
                    <a:bodyPr/>
                    <a:lstStyle/>
                    <a:p>
                      <a:pPr algn="l" fontAlgn="t"/>
                      <a:r>
                        <a:rPr lang="en-GB" sz="1200" dirty="0">
                          <a:effectLst/>
                        </a:rPr>
                        <a:t>35%</a:t>
                      </a:r>
                      <a:endParaRPr lang="en-GB" sz="1200" b="0" dirty="0">
                        <a:effectLst/>
                        <a:latin typeface="nta"/>
                      </a:endParaRPr>
                    </a:p>
                  </a:txBody>
                  <a:tcPr marR="190500" marT="95250" marB="95250"/>
                </a:tc>
                <a:extLst>
                  <a:ext uri="{0D108BD9-81ED-4DB2-BD59-A6C34878D82A}">
                    <a16:rowId xmlns:a16="http://schemas.microsoft.com/office/drawing/2014/main" val="10002"/>
                  </a:ext>
                </a:extLst>
              </a:tr>
              <a:tr h="782600">
                <a:tc>
                  <a:txBody>
                    <a:bodyPr/>
                    <a:lstStyle/>
                    <a:p>
                      <a:pPr algn="l" fontAlgn="t"/>
                      <a:r>
                        <a:rPr lang="en-GB" sz="1600">
                          <a:effectLst/>
                        </a:rPr>
                        <a:t>AO3</a:t>
                      </a:r>
                      <a:endParaRPr lang="en-GB" sz="1600" b="0">
                        <a:effectLst/>
                        <a:latin typeface="nta"/>
                      </a:endParaRPr>
                    </a:p>
                  </a:txBody>
                  <a:tcPr marR="190500" marT="95250" marB="95250"/>
                </a:tc>
                <a:tc>
                  <a:txBody>
                    <a:bodyPr/>
                    <a:lstStyle/>
                    <a:p>
                      <a:pPr algn="l" fontAlgn="t"/>
                      <a:r>
                        <a:rPr lang="en-GB" sz="1600" dirty="0">
                          <a:effectLst/>
                        </a:rPr>
                        <a:t>Analyse, evaluate and use sources (contemporary to the period) to make substantiated judgements, in the context of historical events studied.</a:t>
                      </a:r>
                      <a:endParaRPr lang="en-GB" sz="1600" b="0" dirty="0">
                        <a:effectLst/>
                        <a:latin typeface="nta"/>
                      </a:endParaRPr>
                    </a:p>
                  </a:txBody>
                  <a:tcPr marR="190500" marT="95250" marB="95250"/>
                </a:tc>
                <a:tc>
                  <a:txBody>
                    <a:bodyPr/>
                    <a:lstStyle/>
                    <a:p>
                      <a:pPr algn="l" fontAlgn="t"/>
                      <a:r>
                        <a:rPr lang="en-GB" sz="1200" dirty="0">
                          <a:effectLst/>
                        </a:rPr>
                        <a:t>15%</a:t>
                      </a:r>
                      <a:endParaRPr lang="en-GB" sz="1200" b="0" dirty="0">
                        <a:effectLst/>
                        <a:latin typeface="nta"/>
                      </a:endParaRPr>
                    </a:p>
                  </a:txBody>
                  <a:tcPr marR="190500" marT="95250" marB="95250"/>
                </a:tc>
                <a:extLst>
                  <a:ext uri="{0D108BD9-81ED-4DB2-BD59-A6C34878D82A}">
                    <a16:rowId xmlns:a16="http://schemas.microsoft.com/office/drawing/2014/main" val="10003"/>
                  </a:ext>
                </a:extLst>
              </a:tr>
              <a:tr h="994432">
                <a:tc>
                  <a:txBody>
                    <a:bodyPr/>
                    <a:lstStyle/>
                    <a:p>
                      <a:pPr algn="l" fontAlgn="t"/>
                      <a:r>
                        <a:rPr lang="en-GB" sz="1600">
                          <a:effectLst/>
                        </a:rPr>
                        <a:t>AO4</a:t>
                      </a:r>
                      <a:endParaRPr lang="en-GB" sz="1600" b="0">
                        <a:effectLst/>
                        <a:latin typeface="nta"/>
                      </a:endParaRPr>
                    </a:p>
                  </a:txBody>
                  <a:tcPr marR="190500" marT="95250" marB="95250"/>
                </a:tc>
                <a:tc>
                  <a:txBody>
                    <a:bodyPr/>
                    <a:lstStyle/>
                    <a:p>
                      <a:pPr algn="l" fontAlgn="t"/>
                      <a:r>
                        <a:rPr lang="en-GB" sz="1600">
                          <a:effectLst/>
                        </a:rPr>
                        <a:t>Analyse, evaluate and make substantiated judgements about interpretations (including how and why interpretations may differ) in the context of historical events studied.</a:t>
                      </a:r>
                      <a:endParaRPr lang="en-GB" sz="1600" b="0">
                        <a:effectLst/>
                        <a:latin typeface="nta"/>
                      </a:endParaRPr>
                    </a:p>
                  </a:txBody>
                  <a:tcPr marR="190500" marT="95250" marB="95250"/>
                </a:tc>
                <a:tc>
                  <a:txBody>
                    <a:bodyPr/>
                    <a:lstStyle/>
                    <a:p>
                      <a:pPr algn="l" fontAlgn="t"/>
                      <a:r>
                        <a:rPr lang="en-GB" sz="1200" dirty="0">
                          <a:effectLst/>
                        </a:rPr>
                        <a:t>15%</a:t>
                      </a:r>
                      <a:endParaRPr lang="en-GB" sz="1200" b="0" dirty="0">
                        <a:effectLst/>
                        <a:latin typeface="nta"/>
                      </a:endParaRPr>
                    </a:p>
                  </a:txBody>
                  <a:tcPr marR="190500" marT="95250" marB="95250"/>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304800" y="274638"/>
            <a:ext cx="7505700" cy="1143000"/>
          </a:xfrm>
        </p:spPr>
        <p:txBody>
          <a:bodyPr/>
          <a:lstStyle/>
          <a:p>
            <a:r>
              <a:rPr lang="en-GB" dirty="0"/>
              <a:t>The GCSE Issue: Challenge 2</a:t>
            </a:r>
          </a:p>
        </p:txBody>
      </p:sp>
      <p:sp>
        <p:nvSpPr>
          <p:cNvPr id="10" name="Rectangle 9"/>
          <p:cNvSpPr/>
          <p:nvPr/>
        </p:nvSpPr>
        <p:spPr>
          <a:xfrm>
            <a:off x="304800" y="5381625"/>
            <a:ext cx="8486775" cy="1019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Take one assessment objective:</a:t>
            </a:r>
          </a:p>
          <a:p>
            <a:pPr marL="342900" indent="-342900" algn="ctr">
              <a:buAutoNum type="arabicParenR"/>
            </a:pPr>
            <a:r>
              <a:rPr lang="en-GB" dirty="0"/>
              <a:t>Split it up to form a progression model over 9 stages</a:t>
            </a:r>
          </a:p>
          <a:p>
            <a:pPr marL="342900" indent="-342900" algn="ctr">
              <a:buAutoNum type="arabicParenR"/>
            </a:pPr>
            <a:r>
              <a:rPr lang="en-GB" dirty="0"/>
              <a:t>Ensure you don’t repeat any of the issues we have discussed with NC Levels</a:t>
            </a:r>
          </a:p>
        </p:txBody>
      </p:sp>
    </p:spTree>
    <p:extLst>
      <p:ext uri="{BB962C8B-B14F-4D97-AF65-F5344CB8AC3E}">
        <p14:creationId xmlns:p14="http://schemas.microsoft.com/office/powerpoint/2010/main" val="96806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 working solution?</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082" y="2353754"/>
            <a:ext cx="8677836" cy="2742162"/>
          </a:xfrm>
          <a:prstGeom prst="rect">
            <a:avLst/>
          </a:prstGeom>
        </p:spPr>
      </p:pic>
      <p:pic>
        <p:nvPicPr>
          <p:cNvPr id="1028" name="Picture 4" descr="Pic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082" y="1480867"/>
            <a:ext cx="8697638" cy="53771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icture"/>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385483" y="1480867"/>
            <a:ext cx="8525435" cy="53245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www.rawstory.com/wp-content/uploads/2016/02/Donald-Trump-Iowa-REUTERS-800x430.png"/>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100000" l="0" r="100000">
                        <a14:foregroundMark x1="24250" y1="90233" x2="75000" y2="94651"/>
                        <a14:foregroundMark x1="14625" y1="98140" x2="30125" y2="77907"/>
                        <a14:foregroundMark x1="10875" y1="98372" x2="17125" y2="96047"/>
                        <a14:foregroundMark x1="60250" y1="27674" x2="59500" y2="43488"/>
                        <a14:backgroundMark x1="67500" y1="17907" x2="67125" y2="70930"/>
                        <a14:backgroundMark x1="62125" y1="69302" x2="65125" y2="59302"/>
                        <a14:backgroundMark x1="80500" y1="78837" x2="79375" y2="70233"/>
                        <a14:backgroundMark x1="62500" y1="19767" x2="64625" y2="24419"/>
                        <a14:backgroundMark x1="61500" y1="17674" x2="62750" y2="20000"/>
                        <a14:backgroundMark x1="61125" y1="19070" x2="61750" y2="25116"/>
                        <a14:backgroundMark x1="58250" y1="58837" x2="57375" y2="63953"/>
                        <a14:backgroundMark x1="59250" y1="75349" x2="61875" y2="77209"/>
                        <a14:backgroundMark x1="73750" y1="76279" x2="71500" y2="76279"/>
                      </a14:backgroundRemoval>
                    </a14:imgEffect>
                  </a14:imgLayer>
                </a14:imgProps>
              </a:ext>
              <a:ext uri="{28A0092B-C50C-407E-A947-70E740481C1C}">
                <a14:useLocalDpi xmlns:a14="http://schemas.microsoft.com/office/drawing/2010/main"/>
              </a:ext>
            </a:extLst>
          </a:blip>
          <a:srcRect/>
          <a:stretch>
            <a:fillRect/>
          </a:stretch>
        </p:blipFill>
        <p:spPr bwMode="auto">
          <a:xfrm>
            <a:off x="-293351" y="6858000"/>
            <a:ext cx="4686058" cy="25159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7693" y="0"/>
            <a:ext cx="81010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26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64" presetClass="path" presetSubtype="0" accel="33333" decel="66667" autoRev="1" fill="hold" nodeType="afterEffect">
                                  <p:stCondLst>
                                    <p:cond delay="8000"/>
                                  </p:stCondLst>
                                  <p:childTnLst>
                                    <p:animMotion origin="layout" path="M -1.94444E-6 -3.33333E-6 L -1.94444E-6 -0.25 " pathEditMode="relative" rAng="0" ptsTypes="AA">
                                      <p:cBhvr>
                                        <p:cTn id="15" dur="3000" fill="hold"/>
                                        <p:tgtEl>
                                          <p:spTgt spid="7"/>
                                        </p:tgtEl>
                                        <p:attrNameLst>
                                          <p:attrName>ppt_x</p:attrName>
                                          <p:attrName>ppt_y</p:attrName>
                                        </p:attrNameLst>
                                      </p:cBhvr>
                                      <p:rCtr x="0" y="-12500"/>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fade">
                                      <p:cBhvr>
                                        <p:cTn id="20"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0" y="0"/>
            <a:ext cx="7109012" cy="6877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39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74638"/>
            <a:ext cx="8469507" cy="1143000"/>
          </a:xfrm>
        </p:spPr>
        <p:txBody>
          <a:bodyPr/>
          <a:lstStyle/>
          <a:p>
            <a:r>
              <a:rPr lang="en-GB" dirty="0"/>
              <a:t>Developing a Progression Model</a:t>
            </a:r>
          </a:p>
        </p:txBody>
      </p:sp>
      <p:sp>
        <p:nvSpPr>
          <p:cNvPr id="5" name="Content Placeholder 4"/>
          <p:cNvSpPr>
            <a:spLocks noGrp="1"/>
          </p:cNvSpPr>
          <p:nvPr>
            <p:ph sz="half" idx="2"/>
          </p:nvPr>
        </p:nvSpPr>
        <p:spPr/>
        <p:txBody>
          <a:bodyPr>
            <a:normAutofit fontScale="92500" lnSpcReduction="20000"/>
          </a:bodyPr>
          <a:lstStyle/>
          <a:p>
            <a:pPr>
              <a:buFont typeface="Wingdings 2" panose="05020102010507070707" pitchFamily="18" charset="2"/>
              <a:buChar char=""/>
            </a:pPr>
            <a:r>
              <a:rPr lang="en-GB" dirty="0"/>
              <a:t>Focus on mastery and gold standards not ladder creation.</a:t>
            </a:r>
          </a:p>
          <a:p>
            <a:pPr>
              <a:buFont typeface="Wingdings 2" panose="05020102010507070707" pitchFamily="18" charset="2"/>
              <a:buChar char=""/>
            </a:pPr>
            <a:r>
              <a:rPr lang="en-GB" dirty="0"/>
              <a:t>Based on research therefore a genuine progression model for historical thinking.</a:t>
            </a:r>
          </a:p>
          <a:p>
            <a:pPr>
              <a:buFont typeface="Wingdings 2" panose="05020102010507070707" pitchFamily="18" charset="2"/>
              <a:buChar char=""/>
            </a:pPr>
            <a:r>
              <a:rPr lang="en-GB" dirty="0"/>
              <a:t>Avoid linguistic vagueness by focusing on misconceptions.</a:t>
            </a:r>
          </a:p>
          <a:p>
            <a:pPr>
              <a:buFont typeface="Wingdings 2" panose="05020102010507070707" pitchFamily="18" charset="2"/>
              <a:buChar char=""/>
            </a:pPr>
            <a:r>
              <a:rPr lang="en-GB" dirty="0"/>
              <a:t>Allow teachers to plan for progression &amp; give meaningful feedback.</a:t>
            </a:r>
          </a:p>
          <a:p>
            <a:endParaRPr lang="en-GB" dirty="0"/>
          </a:p>
        </p:txBody>
      </p:sp>
      <p:pic>
        <p:nvPicPr>
          <p:cNvPr id="7" name="Picture 2" descr="http://www.firesidepublishinghouse.com/blog/assets/0_0_0_0_169_218_csupload_48831359.jpg?u=634814134744551905"/>
          <p:cNvPicPr>
            <a:picLocks noGrp="1" noChangeAspect="1" noChangeArrowheads="1"/>
          </p:cNvPicPr>
          <p:nvPr>
            <p:ph sz="half" idx="1"/>
          </p:nvPr>
        </p:nvPicPr>
        <p:blipFill>
          <a:blip r:embed="rId2">
            <a:extLst>
              <a:ext uri="{28A0092B-C50C-407E-A947-70E740481C1C}">
                <a14:useLocalDpi xmlns:a14="http://schemas.microsoft.com/office/drawing/2010/main"/>
              </a:ext>
            </a:extLst>
          </a:blip>
          <a:stretch>
            <a:fillRect/>
          </a:stretch>
        </p:blipFill>
        <p:spPr>
          <a:xfrm>
            <a:off x="448119" y="1482834"/>
            <a:ext cx="3867850" cy="4989294"/>
          </a:xfrm>
        </p:spPr>
      </p:pic>
    </p:spTree>
    <p:extLst>
      <p:ext uri="{BB962C8B-B14F-4D97-AF65-F5344CB8AC3E}">
        <p14:creationId xmlns:p14="http://schemas.microsoft.com/office/powerpoint/2010/main" val="1905151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4800" y="1802474"/>
            <a:ext cx="8534400" cy="3023616"/>
          </a:xfrm>
        </p:spPr>
      </p:pic>
      <p:sp>
        <p:nvSpPr>
          <p:cNvPr id="3" name="Title 2"/>
          <p:cNvSpPr>
            <a:spLocks noGrp="1"/>
          </p:cNvSpPr>
          <p:nvPr>
            <p:ph type="title"/>
          </p:nvPr>
        </p:nvSpPr>
        <p:spPr/>
        <p:txBody>
          <a:bodyPr/>
          <a:lstStyle/>
          <a:p>
            <a:r>
              <a:rPr lang="en-GB" dirty="0"/>
              <a:t>3 years ago…</a:t>
            </a:r>
          </a:p>
        </p:txBody>
      </p:sp>
      <p:sp>
        <p:nvSpPr>
          <p:cNvPr id="2" name="Rectangle 1"/>
          <p:cNvSpPr/>
          <p:nvPr/>
        </p:nvSpPr>
        <p:spPr>
          <a:xfrm>
            <a:off x="304800" y="5022240"/>
            <a:ext cx="85344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sz="2400" dirty="0"/>
              <a:t>“As part of our reforms to the national curriculum , the current system of ‘levels’ used to report children’s attainment and progress will be removed.  It will not be replaced.” (</a:t>
            </a:r>
            <a:r>
              <a:rPr lang="en-GB" sz="2400" dirty="0" err="1"/>
              <a:t>DfE</a:t>
            </a:r>
            <a:r>
              <a:rPr lang="en-GB" sz="2400" dirty="0"/>
              <a:t>, 2013)</a:t>
            </a:r>
          </a:p>
        </p:txBody>
      </p:sp>
    </p:spTree>
    <p:extLst>
      <p:ext uri="{BB962C8B-B14F-4D97-AF65-F5344CB8AC3E}">
        <p14:creationId xmlns:p14="http://schemas.microsoft.com/office/powerpoint/2010/main" val="1047054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74638"/>
            <a:ext cx="8354568" cy="1143000"/>
          </a:xfrm>
        </p:spPr>
        <p:txBody>
          <a:bodyPr/>
          <a:lstStyle/>
          <a:p>
            <a:r>
              <a:rPr lang="en-GB" dirty="0"/>
              <a:t>A Guidepost Approach to Causal Thinking</a:t>
            </a:r>
          </a:p>
        </p:txBody>
      </p:sp>
      <p:graphicFrame>
        <p:nvGraphicFramePr>
          <p:cNvPr id="9" name="Content Placeholder 6"/>
          <p:cNvGraphicFramePr>
            <a:graphicFrameLocks noGrp="1"/>
          </p:cNvGraphicFramePr>
          <p:nvPr>
            <p:ph idx="4294967295"/>
            <p:extLst>
              <p:ext uri="{D42A27DB-BD31-4B8C-83A1-F6EECF244321}">
                <p14:modId xmlns:p14="http://schemas.microsoft.com/office/powerpoint/2010/main" val="738816123"/>
              </p:ext>
            </p:extLst>
          </p:nvPr>
        </p:nvGraphicFramePr>
        <p:xfrm>
          <a:off x="304800" y="1545336"/>
          <a:ext cx="8446008" cy="4666489"/>
        </p:xfrm>
        <a:graphic>
          <a:graphicData uri="http://schemas.openxmlformats.org/drawingml/2006/table">
            <a:tbl>
              <a:tblPr firstRow="1" firstCol="1" bandRow="1">
                <a:tableStyleId>{5940675A-B579-460E-94D1-54222C63F5DA}</a:tableStyleId>
              </a:tblPr>
              <a:tblGrid>
                <a:gridCol w="2014225">
                  <a:extLst>
                    <a:ext uri="{9D8B030D-6E8A-4147-A177-3AD203B41FA5}">
                      <a16:colId xmlns:a16="http://schemas.microsoft.com/office/drawing/2014/main" val="20000"/>
                    </a:ext>
                  </a:extLst>
                </a:gridCol>
                <a:gridCol w="3135780">
                  <a:extLst>
                    <a:ext uri="{9D8B030D-6E8A-4147-A177-3AD203B41FA5}">
                      <a16:colId xmlns:a16="http://schemas.microsoft.com/office/drawing/2014/main" val="20001"/>
                    </a:ext>
                  </a:extLst>
                </a:gridCol>
                <a:gridCol w="3296003">
                  <a:extLst>
                    <a:ext uri="{9D8B030D-6E8A-4147-A177-3AD203B41FA5}">
                      <a16:colId xmlns:a16="http://schemas.microsoft.com/office/drawing/2014/main" val="20002"/>
                    </a:ext>
                  </a:extLst>
                </a:gridCol>
              </a:tblGrid>
              <a:tr h="303668">
                <a:tc>
                  <a:txBody>
                    <a:bodyPr/>
                    <a:lstStyle/>
                    <a:p>
                      <a:pPr algn="just">
                        <a:lnSpc>
                          <a:spcPct val="107000"/>
                        </a:lnSpc>
                        <a:spcAft>
                          <a:spcPts val="0"/>
                        </a:spcAft>
                      </a:pPr>
                      <a:endParaRPr lang="en-GB" sz="1200" b="1" dirty="0">
                        <a:effectLst/>
                        <a:latin typeface="Arial" panose="020B0604020202020204" pitchFamily="34" charset="0"/>
                        <a:ea typeface="Calibri" panose="020F0502020204030204" pitchFamily="34" charset="0"/>
                        <a:cs typeface="Arial" panose="020B0604020202020204" pitchFamily="34" charset="0"/>
                      </a:endParaRPr>
                    </a:p>
                  </a:txBody>
                  <a:tcPr marL="21632" marR="21632" marT="0" marB="0" anchor="ctr">
                    <a:solidFill>
                      <a:schemeClr val="bg1"/>
                    </a:solidFill>
                  </a:tcPr>
                </a:tc>
                <a:tc>
                  <a:txBody>
                    <a:bodyPr/>
                    <a:lstStyle/>
                    <a:p>
                      <a:pPr algn="l">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Lacking</a:t>
                      </a:r>
                      <a:r>
                        <a:rPr lang="en-GB" sz="1600" b="1" baseline="0" dirty="0">
                          <a:effectLst/>
                          <a:latin typeface="Arial" panose="020B0604020202020204" pitchFamily="34" charset="0"/>
                          <a:ea typeface="Calibri" panose="020F0502020204030204" pitchFamily="34" charset="0"/>
                          <a:cs typeface="Arial" panose="020B0604020202020204" pitchFamily="34" charset="0"/>
                        </a:rPr>
                        <a:t> understanding</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21632" marR="21632" marT="0" marB="0">
                    <a:solidFill>
                      <a:schemeClr val="bg1"/>
                    </a:solidFill>
                  </a:tcPr>
                </a:tc>
                <a:tc>
                  <a:txBody>
                    <a:bodyPr/>
                    <a:lstStyle/>
                    <a:p>
                      <a:pPr algn="l">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Powerful understanding</a:t>
                      </a:r>
                    </a:p>
                  </a:txBody>
                  <a:tcPr marL="21632" marR="21632" marT="0" marB="0">
                    <a:solidFill>
                      <a:schemeClr val="bg1"/>
                    </a:solidFill>
                  </a:tcPr>
                </a:tc>
                <a:extLst>
                  <a:ext uri="{0D108BD9-81ED-4DB2-BD59-A6C34878D82A}">
                    <a16:rowId xmlns:a16="http://schemas.microsoft.com/office/drawing/2014/main" val="567688357"/>
                  </a:ext>
                </a:extLst>
              </a:tr>
              <a:tr h="1148110">
                <a:tc>
                  <a:txBody>
                    <a:bodyPr/>
                    <a:lstStyle/>
                    <a:p>
                      <a:pPr algn="just">
                        <a:lnSpc>
                          <a:spcPts val="1800"/>
                        </a:lnSpc>
                        <a:spcAft>
                          <a:spcPts val="0"/>
                        </a:spcAft>
                      </a:pPr>
                      <a:r>
                        <a:rPr lang="en-US" sz="1400" b="1" dirty="0">
                          <a:effectLst/>
                          <a:latin typeface="Arial" panose="020B0604020202020204" pitchFamily="34" charset="0"/>
                          <a:cs typeface="Arial" panose="020B0604020202020204" pitchFamily="34" charset="0"/>
                        </a:rPr>
                        <a:t>Signpost 1</a:t>
                      </a:r>
                      <a:endParaRPr lang="en-GB" sz="1400" b="1" dirty="0">
                        <a:effectLst/>
                        <a:latin typeface="Arial" panose="020B0604020202020204" pitchFamily="34" charset="0"/>
                        <a:cs typeface="Arial" panose="020B0604020202020204" pitchFamily="34" charset="0"/>
                      </a:endParaRPr>
                    </a:p>
                    <a:p>
                      <a:pPr algn="just">
                        <a:lnSpc>
                          <a:spcPct val="107000"/>
                        </a:lnSpc>
                        <a:spcAft>
                          <a:spcPts val="0"/>
                        </a:spcAft>
                      </a:pPr>
                      <a:r>
                        <a:rPr lang="en-US" sz="1400" b="1" dirty="0">
                          <a:effectLst/>
                          <a:latin typeface="Arial" panose="020B0604020202020204" pitchFamily="34" charset="0"/>
                          <a:cs typeface="Arial" panose="020B0604020202020204" pitchFamily="34" charset="0"/>
                        </a:rPr>
                        <a:t>Causal Webs</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21632" marR="21632" marT="0" marB="0" anchor="ctr">
                    <a:solidFill>
                      <a:schemeClr val="bg1"/>
                    </a:solidFill>
                  </a:tcPr>
                </a:tc>
                <a:tc>
                  <a:txBody>
                    <a:bodyPr/>
                    <a:lstStyle/>
                    <a:p>
                      <a:pPr algn="l">
                        <a:spcAft>
                          <a:spcPts val="0"/>
                        </a:spcAft>
                      </a:pPr>
                      <a:r>
                        <a:rPr lang="en-US" sz="1600" dirty="0">
                          <a:effectLst/>
                          <a:latin typeface="Arial" panose="020B0604020202020204" pitchFamily="34" charset="0"/>
                          <a:cs typeface="Arial" panose="020B0604020202020204" pitchFamily="34" charset="0"/>
                        </a:rPr>
                        <a:t>Causation is attributed to a single cause,</a:t>
                      </a:r>
                      <a:r>
                        <a:rPr lang="en-US" sz="1600" baseline="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usually ST, or multiple causes are given but not explained.</a:t>
                      </a:r>
                      <a:endParaRPr lang="en-GB" sz="1600" b="0" dirty="0">
                        <a:effectLst/>
                        <a:latin typeface="Arial" panose="020B0604020202020204" pitchFamily="34" charset="0"/>
                        <a:ea typeface="Calibri" panose="020F0502020204030204" pitchFamily="34" charset="0"/>
                        <a:cs typeface="Arial" panose="020B0604020202020204" pitchFamily="34" charset="0"/>
                      </a:endParaRPr>
                    </a:p>
                  </a:txBody>
                  <a:tcPr marL="21632" marR="21632" marT="0" marB="0">
                    <a:solidFill>
                      <a:schemeClr val="bg1"/>
                    </a:solidFill>
                  </a:tcPr>
                </a:tc>
                <a:tc>
                  <a:txBody>
                    <a:bodyPr/>
                    <a:lstStyle/>
                    <a:p>
                      <a:pPr algn="l">
                        <a:spcAft>
                          <a:spcPts val="0"/>
                        </a:spcAft>
                      </a:pPr>
                      <a:r>
                        <a:rPr lang="en-US" sz="1600" dirty="0">
                          <a:effectLst/>
                          <a:latin typeface="Arial" panose="020B0604020202020204" pitchFamily="34" charset="0"/>
                          <a:cs typeface="Arial" panose="020B0604020202020204" pitchFamily="34" charset="0"/>
                        </a:rPr>
                        <a:t>Multiple short term and long terms causes of events are identified and explained. Relationships between causes are recognized</a:t>
                      </a:r>
                      <a:endParaRPr lang="en-GB" sz="1600" b="0" dirty="0">
                        <a:effectLst/>
                        <a:latin typeface="Arial" panose="020B0604020202020204" pitchFamily="34" charset="0"/>
                        <a:ea typeface="Calibri" panose="020F0502020204030204" pitchFamily="34" charset="0"/>
                        <a:cs typeface="Arial" panose="020B0604020202020204" pitchFamily="34" charset="0"/>
                      </a:endParaRPr>
                    </a:p>
                  </a:txBody>
                  <a:tcPr marL="21632" marR="21632" marT="0" marB="0">
                    <a:solidFill>
                      <a:schemeClr val="bg1"/>
                    </a:solidFill>
                  </a:tcPr>
                </a:tc>
                <a:extLst>
                  <a:ext uri="{0D108BD9-81ED-4DB2-BD59-A6C34878D82A}">
                    <a16:rowId xmlns:a16="http://schemas.microsoft.com/office/drawing/2014/main" val="10000"/>
                  </a:ext>
                </a:extLst>
              </a:tr>
              <a:tr h="918489">
                <a:tc>
                  <a:txBody>
                    <a:bodyPr/>
                    <a:lstStyle/>
                    <a:p>
                      <a:pPr algn="just">
                        <a:lnSpc>
                          <a:spcPts val="1800"/>
                        </a:lnSpc>
                        <a:spcAft>
                          <a:spcPts val="0"/>
                        </a:spcAft>
                      </a:pPr>
                      <a:r>
                        <a:rPr lang="en-US" sz="1400" b="1" dirty="0">
                          <a:effectLst/>
                          <a:latin typeface="Arial" panose="020B0604020202020204" pitchFamily="34" charset="0"/>
                          <a:cs typeface="Arial" panose="020B0604020202020204" pitchFamily="34" charset="0"/>
                        </a:rPr>
                        <a:t>Signpost 2</a:t>
                      </a:r>
                      <a:endParaRPr lang="en-GB" sz="1400" b="1" dirty="0">
                        <a:effectLst/>
                        <a:latin typeface="Arial" panose="020B0604020202020204" pitchFamily="34" charset="0"/>
                        <a:cs typeface="Arial" panose="020B0604020202020204" pitchFamily="34" charset="0"/>
                      </a:endParaRPr>
                    </a:p>
                    <a:p>
                      <a:pPr algn="just">
                        <a:lnSpc>
                          <a:spcPct val="107000"/>
                        </a:lnSpc>
                        <a:spcAft>
                          <a:spcPts val="0"/>
                        </a:spcAft>
                      </a:pPr>
                      <a:r>
                        <a:rPr lang="en-US" sz="1400" b="1" dirty="0">
                          <a:effectLst/>
                          <a:latin typeface="Arial" panose="020B0604020202020204" pitchFamily="34" charset="0"/>
                          <a:cs typeface="Arial" panose="020B0604020202020204" pitchFamily="34" charset="0"/>
                        </a:rPr>
                        <a:t>Ranking Causes</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21632" marR="21632" marT="0" marB="0" anchor="ctr">
                    <a:solidFill>
                      <a:schemeClr val="bg1"/>
                    </a:solidFill>
                  </a:tcPr>
                </a:tc>
                <a:tc>
                  <a:txBody>
                    <a:bodyPr/>
                    <a:lstStyle/>
                    <a:p>
                      <a:pPr algn="l">
                        <a:spcAft>
                          <a:spcPts val="0"/>
                        </a:spcAft>
                      </a:pPr>
                      <a:r>
                        <a:rPr lang="en-US" sz="1600" dirty="0">
                          <a:effectLst/>
                          <a:latin typeface="Arial" panose="020B0604020202020204" pitchFamily="34" charset="0"/>
                          <a:cs typeface="Arial" panose="020B0604020202020204" pitchFamily="34" charset="0"/>
                        </a:rPr>
                        <a:t>There is no differentiation between the influence of various causes.</a:t>
                      </a:r>
                      <a:endParaRPr lang="en-GB" sz="1600" b="0" dirty="0">
                        <a:effectLst/>
                        <a:latin typeface="Arial" panose="020B0604020202020204" pitchFamily="34" charset="0"/>
                        <a:ea typeface="Calibri" panose="020F0502020204030204" pitchFamily="34" charset="0"/>
                        <a:cs typeface="Arial" panose="020B0604020202020204" pitchFamily="34" charset="0"/>
                      </a:endParaRPr>
                    </a:p>
                  </a:txBody>
                  <a:tcPr marL="21632" marR="21632" marT="0" marB="0">
                    <a:solidFill>
                      <a:schemeClr val="bg1"/>
                    </a:solidFill>
                  </a:tcPr>
                </a:tc>
                <a:tc>
                  <a:txBody>
                    <a:bodyPr/>
                    <a:lstStyle/>
                    <a:p>
                      <a:pPr algn="l">
                        <a:spcAft>
                          <a:spcPts val="0"/>
                        </a:spcAft>
                      </a:pPr>
                      <a:r>
                        <a:rPr lang="en-US" sz="1600" dirty="0">
                          <a:effectLst/>
                          <a:latin typeface="Arial" panose="020B0604020202020204" pitchFamily="34" charset="0"/>
                          <a:cs typeface="Arial" panose="020B0604020202020204" pitchFamily="34" charset="0"/>
                        </a:rPr>
                        <a:t>The causes of historical change are </a:t>
                      </a:r>
                      <a:r>
                        <a:rPr lang="en-US" sz="1600" dirty="0" err="1">
                          <a:effectLst/>
                          <a:latin typeface="Arial" panose="020B0604020202020204" pitchFamily="34" charset="0"/>
                          <a:cs typeface="Arial" panose="020B0604020202020204" pitchFamily="34" charset="0"/>
                        </a:rPr>
                        <a:t>analysed</a:t>
                      </a:r>
                      <a:r>
                        <a:rPr lang="en-US" sz="1600" dirty="0">
                          <a:effectLst/>
                          <a:latin typeface="Arial" panose="020B0604020202020204" pitchFamily="34" charset="0"/>
                          <a:cs typeface="Arial" panose="020B0604020202020204" pitchFamily="34" charset="0"/>
                        </a:rPr>
                        <a:t> and different causes are ranked by their influence</a:t>
                      </a:r>
                      <a:endParaRPr lang="en-GB" sz="1600" b="0" dirty="0">
                        <a:effectLst/>
                        <a:latin typeface="Arial" panose="020B0604020202020204" pitchFamily="34" charset="0"/>
                        <a:ea typeface="Calibri" panose="020F0502020204030204" pitchFamily="34" charset="0"/>
                        <a:cs typeface="Arial" panose="020B0604020202020204" pitchFamily="34" charset="0"/>
                      </a:endParaRPr>
                    </a:p>
                  </a:txBody>
                  <a:tcPr marL="21632" marR="21632" marT="0" marB="0">
                    <a:solidFill>
                      <a:schemeClr val="bg1"/>
                    </a:solidFill>
                  </a:tcPr>
                </a:tc>
                <a:extLst>
                  <a:ext uri="{0D108BD9-81ED-4DB2-BD59-A6C34878D82A}">
                    <a16:rowId xmlns:a16="http://schemas.microsoft.com/office/drawing/2014/main" val="10001"/>
                  </a:ext>
                </a:extLst>
              </a:tr>
              <a:tr h="1377733">
                <a:tc>
                  <a:txBody>
                    <a:bodyPr/>
                    <a:lstStyle/>
                    <a:p>
                      <a:pPr algn="just">
                        <a:lnSpc>
                          <a:spcPts val="1800"/>
                        </a:lnSpc>
                        <a:spcAft>
                          <a:spcPts val="0"/>
                        </a:spcAft>
                      </a:pPr>
                      <a:r>
                        <a:rPr lang="en-US" sz="1400" b="1" dirty="0">
                          <a:effectLst/>
                          <a:latin typeface="Arial" panose="020B0604020202020204" pitchFamily="34" charset="0"/>
                          <a:cs typeface="Arial" panose="020B0604020202020204" pitchFamily="34" charset="0"/>
                        </a:rPr>
                        <a:t>Signpost 3</a:t>
                      </a:r>
                      <a:endParaRPr lang="en-GB" sz="1400" b="1" dirty="0">
                        <a:effectLst/>
                        <a:latin typeface="Arial" panose="020B0604020202020204" pitchFamily="34" charset="0"/>
                        <a:cs typeface="Arial" panose="020B0604020202020204" pitchFamily="34" charset="0"/>
                      </a:endParaRPr>
                    </a:p>
                    <a:p>
                      <a:pPr algn="just">
                        <a:lnSpc>
                          <a:spcPct val="107000"/>
                        </a:lnSpc>
                        <a:spcAft>
                          <a:spcPts val="0"/>
                        </a:spcAft>
                      </a:pPr>
                      <a:r>
                        <a:rPr lang="en-US" sz="1400" b="1" dirty="0">
                          <a:effectLst/>
                          <a:latin typeface="Arial" panose="020B0604020202020204" pitchFamily="34" charset="0"/>
                          <a:cs typeface="Arial" panose="020B0604020202020204" pitchFamily="34" charset="0"/>
                        </a:rPr>
                        <a:t>Underlying Causes</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21632" marR="21632" marT="0" marB="0" anchor="ctr">
                    <a:solidFill>
                      <a:schemeClr val="bg1"/>
                    </a:solidFill>
                  </a:tcPr>
                </a:tc>
                <a:tc>
                  <a:txBody>
                    <a:bodyPr/>
                    <a:lstStyle/>
                    <a:p>
                      <a:pPr algn="l">
                        <a:spcAft>
                          <a:spcPts val="0"/>
                        </a:spcAft>
                      </a:pPr>
                      <a:r>
                        <a:rPr lang="en-US" sz="1600" dirty="0">
                          <a:effectLst/>
                          <a:latin typeface="Arial" panose="020B0604020202020204" pitchFamily="34" charset="0"/>
                          <a:cs typeface="Arial" panose="020B0604020202020204" pitchFamily="34" charset="0"/>
                        </a:rPr>
                        <a:t>Historical causes are personalized to be the actions of great leaders or are seen as abstractions with human intentions.</a:t>
                      </a:r>
                      <a:endParaRPr lang="en-GB" sz="1600" b="0" dirty="0">
                        <a:effectLst/>
                        <a:latin typeface="Arial" panose="020B0604020202020204" pitchFamily="34" charset="0"/>
                        <a:ea typeface="Calibri" panose="020F0502020204030204" pitchFamily="34" charset="0"/>
                        <a:cs typeface="Arial" panose="020B0604020202020204" pitchFamily="34" charset="0"/>
                      </a:endParaRPr>
                    </a:p>
                  </a:txBody>
                  <a:tcPr marL="21632" marR="21632" marT="0" marB="0">
                    <a:solidFill>
                      <a:schemeClr val="bg1"/>
                    </a:solidFill>
                  </a:tcPr>
                </a:tc>
                <a:tc>
                  <a:txBody>
                    <a:bodyPr/>
                    <a:lstStyle/>
                    <a:p>
                      <a:pPr algn="l">
                        <a:spcAft>
                          <a:spcPts val="0"/>
                        </a:spcAft>
                      </a:pPr>
                      <a:r>
                        <a:rPr lang="en-US" sz="1600" dirty="0">
                          <a:effectLst/>
                          <a:latin typeface="Arial" panose="020B0604020202020204" pitchFamily="34" charset="0"/>
                          <a:cs typeface="Arial" panose="020B0604020202020204" pitchFamily="34" charset="0"/>
                        </a:rPr>
                        <a:t>Historical change is explained through the interplay of the actions of historical actors and the underlying conditions (SPERM) in which they operated</a:t>
                      </a:r>
                      <a:endParaRPr lang="en-GB" sz="1600" b="0" dirty="0">
                        <a:effectLst/>
                        <a:latin typeface="Arial" panose="020B0604020202020204" pitchFamily="34" charset="0"/>
                        <a:ea typeface="Calibri" panose="020F0502020204030204" pitchFamily="34" charset="0"/>
                        <a:cs typeface="Arial" panose="020B0604020202020204" pitchFamily="34" charset="0"/>
                      </a:endParaRPr>
                    </a:p>
                  </a:txBody>
                  <a:tcPr marL="21632" marR="21632" marT="0" marB="0">
                    <a:solidFill>
                      <a:schemeClr val="bg1"/>
                    </a:solidFill>
                  </a:tcPr>
                </a:tc>
                <a:extLst>
                  <a:ext uri="{0D108BD9-81ED-4DB2-BD59-A6C34878D82A}">
                    <a16:rowId xmlns:a16="http://schemas.microsoft.com/office/drawing/2014/main" val="10002"/>
                  </a:ext>
                </a:extLst>
              </a:tr>
              <a:tr h="918489">
                <a:tc>
                  <a:txBody>
                    <a:bodyPr/>
                    <a:lstStyle/>
                    <a:p>
                      <a:pPr algn="just">
                        <a:lnSpc>
                          <a:spcPts val="1800"/>
                        </a:lnSpc>
                        <a:spcAft>
                          <a:spcPts val="0"/>
                        </a:spcAft>
                      </a:pPr>
                      <a:r>
                        <a:rPr lang="en-US" sz="1400" b="1" dirty="0">
                          <a:effectLst/>
                          <a:latin typeface="Arial" panose="020B0604020202020204" pitchFamily="34" charset="0"/>
                          <a:cs typeface="Arial" panose="020B0604020202020204" pitchFamily="34" charset="0"/>
                        </a:rPr>
                        <a:t>Signpost 4</a:t>
                      </a:r>
                      <a:endParaRPr lang="en-GB" sz="1400" b="1" dirty="0">
                        <a:effectLst/>
                        <a:latin typeface="Arial" panose="020B0604020202020204" pitchFamily="34" charset="0"/>
                        <a:cs typeface="Arial" panose="020B0604020202020204" pitchFamily="34" charset="0"/>
                      </a:endParaRPr>
                    </a:p>
                    <a:p>
                      <a:pPr algn="just">
                        <a:lnSpc>
                          <a:spcPct val="107000"/>
                        </a:lnSpc>
                        <a:spcAft>
                          <a:spcPts val="0"/>
                        </a:spcAft>
                      </a:pPr>
                      <a:r>
                        <a:rPr lang="en-US" sz="1400" b="1" dirty="0">
                          <a:effectLst/>
                          <a:latin typeface="Arial" panose="020B0604020202020204" pitchFamily="34" charset="0"/>
                          <a:cs typeface="Arial" panose="020B0604020202020204" pitchFamily="34" charset="0"/>
                        </a:rPr>
                        <a:t>Unintended Consequences</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21632" marR="21632" marT="0" marB="0" anchor="ctr">
                    <a:solidFill>
                      <a:schemeClr val="bg1"/>
                    </a:solidFill>
                  </a:tcPr>
                </a:tc>
                <a:tc>
                  <a:txBody>
                    <a:bodyPr/>
                    <a:lstStyle/>
                    <a:p>
                      <a:pPr algn="l">
                        <a:spcAft>
                          <a:spcPts val="0"/>
                        </a:spcAft>
                      </a:pPr>
                      <a:r>
                        <a:rPr lang="en-US" sz="1600" dirty="0">
                          <a:effectLst/>
                          <a:latin typeface="Arial" panose="020B0604020202020204" pitchFamily="34" charset="0"/>
                          <a:cs typeface="Arial" panose="020B0604020202020204" pitchFamily="34" charset="0"/>
                        </a:rPr>
                        <a:t>Past events are seen as the result of specific plans and actions.</a:t>
                      </a:r>
                      <a:endParaRPr lang="en-GB" sz="1600" b="0" dirty="0">
                        <a:effectLst/>
                        <a:latin typeface="Arial" panose="020B0604020202020204" pitchFamily="34" charset="0"/>
                        <a:ea typeface="Calibri" panose="020F0502020204030204" pitchFamily="34" charset="0"/>
                        <a:cs typeface="Arial" panose="020B0604020202020204" pitchFamily="34" charset="0"/>
                      </a:endParaRPr>
                    </a:p>
                  </a:txBody>
                  <a:tcPr marL="21632" marR="21632" marT="0" marB="0">
                    <a:solidFill>
                      <a:schemeClr val="bg1"/>
                    </a:solidFill>
                  </a:tcPr>
                </a:tc>
                <a:tc>
                  <a:txBody>
                    <a:bodyPr/>
                    <a:lstStyle/>
                    <a:p>
                      <a:pPr algn="l">
                        <a:spcAft>
                          <a:spcPts val="0"/>
                        </a:spcAft>
                      </a:pPr>
                      <a:r>
                        <a:rPr lang="en-US" sz="1600" dirty="0">
                          <a:effectLst/>
                          <a:latin typeface="Arial" panose="020B0604020202020204" pitchFamily="34" charset="0"/>
                          <a:cs typeface="Arial" panose="020B0604020202020204" pitchFamily="34" charset="0"/>
                        </a:rPr>
                        <a:t>A differentiation is made between the intended and unintended consequences of actions</a:t>
                      </a:r>
                      <a:endParaRPr lang="en-GB" sz="1600" b="0" dirty="0">
                        <a:effectLst/>
                        <a:latin typeface="Arial" panose="020B0604020202020204" pitchFamily="34" charset="0"/>
                        <a:ea typeface="Calibri" panose="020F0502020204030204" pitchFamily="34" charset="0"/>
                        <a:cs typeface="Arial" panose="020B0604020202020204" pitchFamily="34" charset="0"/>
                      </a:endParaRPr>
                    </a:p>
                  </a:txBody>
                  <a:tcPr marL="21632" marR="21632"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22517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01724" y="1600200"/>
            <a:ext cx="8140552" cy="4800600"/>
          </a:xfrm>
        </p:spPr>
      </p:pic>
      <p:sp>
        <p:nvSpPr>
          <p:cNvPr id="3" name="Title 2"/>
          <p:cNvSpPr>
            <a:spLocks noGrp="1"/>
          </p:cNvSpPr>
          <p:nvPr>
            <p:ph type="title"/>
          </p:nvPr>
        </p:nvSpPr>
        <p:spPr/>
        <p:txBody>
          <a:bodyPr/>
          <a:lstStyle/>
          <a:p>
            <a:r>
              <a:rPr lang="en-GB" dirty="0"/>
              <a:t>Visualising students’ thinking</a:t>
            </a:r>
          </a:p>
        </p:txBody>
      </p:sp>
    </p:spTree>
    <p:extLst>
      <p:ext uri="{BB962C8B-B14F-4D97-AF65-F5344CB8AC3E}">
        <p14:creationId xmlns:p14="http://schemas.microsoft.com/office/powerpoint/2010/main" val="1189173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Developing a Progression Model</a:t>
            </a:r>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p>
            <a:pPr marL="342900" indent="-342900">
              <a:buFont typeface="+mj-lt"/>
              <a:buAutoNum type="arabicPeriod"/>
            </a:pPr>
            <a:r>
              <a:rPr lang="en-GB" dirty="0">
                <a:solidFill>
                  <a:schemeClr val="bg1"/>
                </a:solidFill>
              </a:rPr>
              <a:t>Causation</a:t>
            </a:r>
          </a:p>
          <a:p>
            <a:pPr marL="342900" indent="-342900">
              <a:buFont typeface="+mj-lt"/>
              <a:buAutoNum type="arabicPeriod"/>
            </a:pPr>
            <a:r>
              <a:rPr lang="en-GB" dirty="0">
                <a:solidFill>
                  <a:schemeClr val="accent2"/>
                </a:solidFill>
              </a:rPr>
              <a:t>Change and Continuity</a:t>
            </a:r>
          </a:p>
          <a:p>
            <a:pPr marL="342900" indent="-342900">
              <a:buFont typeface="+mj-lt"/>
              <a:buAutoNum type="arabicPeriod"/>
            </a:pPr>
            <a:r>
              <a:rPr lang="en-GB" dirty="0"/>
              <a:t>Historical Evidence</a:t>
            </a:r>
          </a:p>
          <a:p>
            <a:pPr marL="342900" indent="-342900">
              <a:buFont typeface="+mj-lt"/>
              <a:buAutoNum type="arabicPeriod"/>
            </a:pPr>
            <a:r>
              <a:rPr lang="en-GB" dirty="0"/>
              <a:t>Historical Interpretation</a:t>
            </a:r>
          </a:p>
          <a:p>
            <a:pPr marL="342900" indent="-342900">
              <a:buFont typeface="+mj-lt"/>
              <a:buAutoNum type="arabicPeriod"/>
            </a:pPr>
            <a:r>
              <a:rPr lang="en-GB" dirty="0"/>
              <a:t>World Views</a:t>
            </a:r>
          </a:p>
          <a:p>
            <a:pPr marL="342900" indent="-342900">
              <a:buFont typeface="+mj-lt"/>
              <a:buAutoNum type="arabicPeriod"/>
            </a:pPr>
            <a:r>
              <a:rPr lang="en-GB" dirty="0"/>
              <a:t>Communication</a:t>
            </a:r>
          </a:p>
        </p:txBody>
      </p:sp>
      <p:sp>
        <p:nvSpPr>
          <p:cNvPr id="9" name="Content Placeholder 7"/>
          <p:cNvSpPr txBox="1">
            <a:spLocks/>
          </p:cNvSpPr>
          <p:nvPr/>
        </p:nvSpPr>
        <p:spPr>
          <a:xfrm>
            <a:off x="4078513" y="2013406"/>
            <a:ext cx="4956887" cy="4572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dk1"/>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dk1"/>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dk1"/>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9pPr>
          </a:lstStyle>
          <a:p>
            <a:pPr marL="0" indent="0" algn="ctr">
              <a:buNone/>
            </a:pPr>
            <a:r>
              <a:rPr lang="en-GB" sz="3200" dirty="0">
                <a:solidFill>
                  <a:schemeClr val="bg1"/>
                </a:solidFill>
              </a:rPr>
              <a:t>What GUIDEPOSTS would indicate a mastery of Change &amp; Continuity? </a:t>
            </a:r>
          </a:p>
          <a:p>
            <a:pPr marL="0" indent="0" algn="ctr">
              <a:buNone/>
            </a:pPr>
            <a:r>
              <a:rPr lang="en-GB" sz="3200" dirty="0">
                <a:solidFill>
                  <a:schemeClr val="bg1"/>
                </a:solidFill>
              </a:rPr>
              <a:t>What misconceptions would need to be overcome?</a:t>
            </a:r>
          </a:p>
        </p:txBody>
      </p:sp>
      <p:graphicFrame>
        <p:nvGraphicFramePr>
          <p:cNvPr id="4" name="Table 3"/>
          <p:cNvGraphicFramePr>
            <a:graphicFrameLocks noGrp="1"/>
          </p:cNvGraphicFramePr>
          <p:nvPr>
            <p:extLst>
              <p:ext uri="{D42A27DB-BD31-4B8C-83A1-F6EECF244321}">
                <p14:modId xmlns:p14="http://schemas.microsoft.com/office/powerpoint/2010/main" val="3485949513"/>
              </p:ext>
            </p:extLst>
          </p:nvPr>
        </p:nvGraphicFramePr>
        <p:xfrm>
          <a:off x="0" y="0"/>
          <a:ext cx="9144000" cy="6858000"/>
        </p:xfrm>
        <a:graphic>
          <a:graphicData uri="http://schemas.openxmlformats.org/drawingml/2006/table">
            <a:tbl>
              <a:tblPr firstRow="1" firstCol="1" bandRow="1">
                <a:tableStyleId>{5940675A-B579-460E-94D1-54222C63F5DA}</a:tableStyleId>
              </a:tblPr>
              <a:tblGrid>
                <a:gridCol w="2137523">
                  <a:extLst>
                    <a:ext uri="{9D8B030D-6E8A-4147-A177-3AD203B41FA5}">
                      <a16:colId xmlns:a16="http://schemas.microsoft.com/office/drawing/2014/main" val="20000"/>
                    </a:ext>
                  </a:extLst>
                </a:gridCol>
                <a:gridCol w="3267864">
                  <a:extLst>
                    <a:ext uri="{9D8B030D-6E8A-4147-A177-3AD203B41FA5}">
                      <a16:colId xmlns:a16="http://schemas.microsoft.com/office/drawing/2014/main" val="20001"/>
                    </a:ext>
                  </a:extLst>
                </a:gridCol>
                <a:gridCol w="3738613">
                  <a:extLst>
                    <a:ext uri="{9D8B030D-6E8A-4147-A177-3AD203B41FA5}">
                      <a16:colId xmlns:a16="http://schemas.microsoft.com/office/drawing/2014/main" val="20002"/>
                    </a:ext>
                  </a:extLst>
                </a:gridCol>
              </a:tblGrid>
              <a:tr h="376154">
                <a:tc>
                  <a:txBody>
                    <a:bodyPr/>
                    <a:lstStyle/>
                    <a:p>
                      <a:pPr algn="just">
                        <a:lnSpc>
                          <a:spcPts val="1800"/>
                        </a:lnSpc>
                        <a:spcAft>
                          <a:spcPts val="0"/>
                        </a:spcAft>
                      </a:pPr>
                      <a:r>
                        <a:rPr lang="en-US" sz="1600" dirty="0">
                          <a:effectLst/>
                        </a:rPr>
                        <a:t> </a:t>
                      </a:r>
                      <a:endParaRPr lang="en-GB" sz="1800"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59682" marR="59682" marT="0" marB="0" anchor="ctr">
                    <a:solidFill>
                      <a:srgbClr val="FFFFFF"/>
                    </a:solidFill>
                  </a:tcPr>
                </a:tc>
                <a:tc>
                  <a:txBody>
                    <a:bodyPr/>
                    <a:lstStyle/>
                    <a:p>
                      <a:pPr algn="just">
                        <a:lnSpc>
                          <a:spcPts val="1800"/>
                        </a:lnSpc>
                        <a:spcAft>
                          <a:spcPts val="0"/>
                        </a:spcAft>
                      </a:pPr>
                      <a:r>
                        <a:rPr lang="en-US" sz="1600" b="1" dirty="0">
                          <a:effectLst/>
                        </a:rPr>
                        <a:t>Lacking Understanding</a:t>
                      </a:r>
                      <a:endParaRPr lang="en-GB" sz="1800" b="1"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59682" marR="59682" marT="0" marB="0" anchor="b">
                    <a:solidFill>
                      <a:srgbClr val="FFFFFF"/>
                    </a:solidFill>
                  </a:tcPr>
                </a:tc>
                <a:tc>
                  <a:txBody>
                    <a:bodyPr/>
                    <a:lstStyle/>
                    <a:p>
                      <a:pPr algn="just">
                        <a:lnSpc>
                          <a:spcPts val="1800"/>
                        </a:lnSpc>
                        <a:spcAft>
                          <a:spcPts val="0"/>
                        </a:spcAft>
                      </a:pPr>
                      <a:r>
                        <a:rPr lang="en-US" sz="1600" b="1" dirty="0">
                          <a:effectLst/>
                        </a:rPr>
                        <a:t>Powerful understanding</a:t>
                      </a:r>
                      <a:endParaRPr lang="en-GB" sz="1800" b="1"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59682" marR="59682" marT="0" marB="0" anchor="b">
                    <a:solidFill>
                      <a:srgbClr val="FFFFFF"/>
                    </a:solidFill>
                  </a:tcPr>
                </a:tc>
                <a:extLst>
                  <a:ext uri="{0D108BD9-81ED-4DB2-BD59-A6C34878D82A}">
                    <a16:rowId xmlns:a16="http://schemas.microsoft.com/office/drawing/2014/main" val="10000"/>
                  </a:ext>
                </a:extLst>
              </a:tr>
              <a:tr h="1616763">
                <a:tc>
                  <a:txBody>
                    <a:bodyPr/>
                    <a:lstStyle/>
                    <a:p>
                      <a:pPr algn="l">
                        <a:lnSpc>
                          <a:spcPts val="1800"/>
                        </a:lnSpc>
                        <a:spcAft>
                          <a:spcPts val="0"/>
                        </a:spcAft>
                      </a:pPr>
                      <a:r>
                        <a:rPr lang="en-US" sz="1600" b="1" dirty="0">
                          <a:effectLst/>
                        </a:rPr>
                        <a:t>Signpost 1</a:t>
                      </a:r>
                      <a:endParaRPr lang="en-GB" sz="1800" b="1" dirty="0">
                        <a:effectLst/>
                      </a:endParaRPr>
                    </a:p>
                    <a:p>
                      <a:pPr algn="l">
                        <a:lnSpc>
                          <a:spcPct val="107000"/>
                        </a:lnSpc>
                        <a:spcAft>
                          <a:spcPts val="0"/>
                        </a:spcAft>
                      </a:pPr>
                      <a:r>
                        <a:rPr lang="en-US" sz="1600" b="1" dirty="0">
                          <a:effectLst/>
                        </a:rPr>
                        <a:t>Identifying Change</a:t>
                      </a:r>
                      <a:endParaRPr lang="en-GB" sz="1800" b="1"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59682" marR="59682" marT="0" marB="0" anchor="ctr">
                    <a:solidFill>
                      <a:srgbClr val="FFFFFF"/>
                    </a:solidFill>
                  </a:tcPr>
                </a:tc>
                <a:tc>
                  <a:txBody>
                    <a:bodyPr/>
                    <a:lstStyle/>
                    <a:p>
                      <a:pPr algn="l">
                        <a:spcAft>
                          <a:spcPts val="0"/>
                        </a:spcAft>
                      </a:pPr>
                      <a:r>
                        <a:rPr lang="en-US" sz="1600" dirty="0">
                          <a:effectLst/>
                        </a:rPr>
                        <a:t>Seeing the past as homogenous and unchanging. Failing to perceive that changes happen over time.</a:t>
                      </a:r>
                      <a:endParaRPr lang="en-GB" sz="1800"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59682" marR="59682" marT="0" marB="0" anchor="ctr">
                    <a:solidFill>
                      <a:srgbClr val="FFFFFF"/>
                    </a:solidFill>
                  </a:tcPr>
                </a:tc>
                <a:tc>
                  <a:txBody>
                    <a:bodyPr/>
                    <a:lstStyle/>
                    <a:p>
                      <a:pPr algn="l">
                        <a:spcAft>
                          <a:spcPts val="0"/>
                        </a:spcAft>
                      </a:pPr>
                      <a:r>
                        <a:rPr lang="en-US" sz="1600" dirty="0">
                          <a:effectLst/>
                        </a:rPr>
                        <a:t>Understanding that changes can been seen as differences between two periods of time </a:t>
                      </a:r>
                      <a:r>
                        <a:rPr lang="en-US" sz="1600" dirty="0" err="1">
                          <a:effectLst/>
                        </a:rPr>
                        <a:t>ie</a:t>
                      </a:r>
                      <a:r>
                        <a:rPr lang="en-US" sz="1600" dirty="0">
                          <a:effectLst/>
                        </a:rPr>
                        <a:t>. What has changed between two points in history, or conversely, what has stayed the same.</a:t>
                      </a:r>
                      <a:endParaRPr lang="en-GB" sz="1800"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59682" marR="59682" marT="0" marB="0" anchor="ctr">
                    <a:solidFill>
                      <a:srgbClr val="FFFFFF"/>
                    </a:solidFill>
                  </a:tcPr>
                </a:tc>
                <a:extLst>
                  <a:ext uri="{0D108BD9-81ED-4DB2-BD59-A6C34878D82A}">
                    <a16:rowId xmlns:a16="http://schemas.microsoft.com/office/drawing/2014/main" val="10001"/>
                  </a:ext>
                </a:extLst>
              </a:tr>
              <a:tr h="1108423">
                <a:tc>
                  <a:txBody>
                    <a:bodyPr/>
                    <a:lstStyle/>
                    <a:p>
                      <a:pPr algn="l">
                        <a:lnSpc>
                          <a:spcPts val="1800"/>
                        </a:lnSpc>
                        <a:spcAft>
                          <a:spcPts val="0"/>
                        </a:spcAft>
                      </a:pPr>
                      <a:r>
                        <a:rPr lang="en-US" sz="1600" b="1" dirty="0">
                          <a:effectLst/>
                        </a:rPr>
                        <a:t>Signpost 2</a:t>
                      </a:r>
                      <a:endParaRPr lang="en-GB" sz="1800" b="1" dirty="0">
                        <a:effectLst/>
                      </a:endParaRPr>
                    </a:p>
                    <a:p>
                      <a:pPr algn="l">
                        <a:lnSpc>
                          <a:spcPct val="107000"/>
                        </a:lnSpc>
                        <a:spcAft>
                          <a:spcPts val="0"/>
                        </a:spcAft>
                      </a:pPr>
                      <a:r>
                        <a:rPr lang="en-US" sz="1600" b="1" dirty="0">
                          <a:effectLst/>
                        </a:rPr>
                        <a:t>Interweaving Continuity and Change</a:t>
                      </a:r>
                      <a:endParaRPr lang="en-GB" sz="1800" b="1"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59682" marR="59682" marT="0" marB="0" anchor="ctr">
                    <a:solidFill>
                      <a:srgbClr val="FFFFFF"/>
                    </a:solidFill>
                  </a:tcPr>
                </a:tc>
                <a:tc>
                  <a:txBody>
                    <a:bodyPr/>
                    <a:lstStyle/>
                    <a:p>
                      <a:pPr algn="l">
                        <a:spcAft>
                          <a:spcPts val="0"/>
                        </a:spcAft>
                      </a:pPr>
                      <a:r>
                        <a:rPr lang="en-US" sz="1600" dirty="0">
                          <a:effectLst/>
                        </a:rPr>
                        <a:t>Failing to appreciate that continuity and change can happen simultaneously.</a:t>
                      </a:r>
                      <a:endParaRPr lang="en-GB" sz="1800"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59682" marR="59682" marT="0" marB="0" anchor="ctr">
                    <a:solidFill>
                      <a:srgbClr val="FFFFFF"/>
                    </a:solidFill>
                  </a:tcPr>
                </a:tc>
                <a:tc>
                  <a:txBody>
                    <a:bodyPr/>
                    <a:lstStyle/>
                    <a:p>
                      <a:pPr algn="l">
                        <a:spcAft>
                          <a:spcPts val="0"/>
                        </a:spcAft>
                      </a:pPr>
                      <a:r>
                        <a:rPr lang="en-US" sz="1600" dirty="0">
                          <a:effectLst/>
                        </a:rPr>
                        <a:t>Continuity and change are shown to be INTERWOVEN. Some things change whilst others remain stable.</a:t>
                      </a:r>
                      <a:endParaRPr lang="en-GB" sz="1800"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59682" marR="59682" marT="0" marB="0" anchor="ctr">
                    <a:solidFill>
                      <a:srgbClr val="FFFFFF"/>
                    </a:solidFill>
                  </a:tcPr>
                </a:tc>
                <a:extLst>
                  <a:ext uri="{0D108BD9-81ED-4DB2-BD59-A6C34878D82A}">
                    <a16:rowId xmlns:a16="http://schemas.microsoft.com/office/drawing/2014/main" val="10002"/>
                  </a:ext>
                </a:extLst>
              </a:tr>
              <a:tr h="2139897">
                <a:tc>
                  <a:txBody>
                    <a:bodyPr/>
                    <a:lstStyle/>
                    <a:p>
                      <a:pPr algn="l">
                        <a:lnSpc>
                          <a:spcPts val="1800"/>
                        </a:lnSpc>
                        <a:spcAft>
                          <a:spcPts val="0"/>
                        </a:spcAft>
                      </a:pPr>
                      <a:r>
                        <a:rPr lang="en-US" sz="1600" b="1" dirty="0">
                          <a:effectLst/>
                        </a:rPr>
                        <a:t>Signpost 3</a:t>
                      </a:r>
                      <a:endParaRPr lang="en-GB" sz="1800" b="1" dirty="0">
                        <a:effectLst/>
                      </a:endParaRPr>
                    </a:p>
                    <a:p>
                      <a:pPr algn="l">
                        <a:lnSpc>
                          <a:spcPct val="107000"/>
                        </a:lnSpc>
                        <a:spcAft>
                          <a:spcPts val="0"/>
                        </a:spcAft>
                      </a:pPr>
                      <a:r>
                        <a:rPr lang="en-US" sz="1600" b="1" dirty="0">
                          <a:effectLst/>
                        </a:rPr>
                        <a:t>Process of Change</a:t>
                      </a:r>
                      <a:endParaRPr lang="en-GB" sz="1800" b="1"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59682" marR="59682" marT="0" marB="0" anchor="ctr">
                    <a:solidFill>
                      <a:srgbClr val="FFFFFF"/>
                    </a:solidFill>
                  </a:tcPr>
                </a:tc>
                <a:tc>
                  <a:txBody>
                    <a:bodyPr/>
                    <a:lstStyle/>
                    <a:p>
                      <a:pPr algn="l">
                        <a:spcAft>
                          <a:spcPts val="0"/>
                        </a:spcAft>
                      </a:pPr>
                      <a:r>
                        <a:rPr lang="en-US" sz="1600" dirty="0">
                          <a:effectLst/>
                        </a:rPr>
                        <a:t>Seeing all changes as individual events with short term impacts.</a:t>
                      </a:r>
                      <a:endParaRPr lang="en-GB" sz="1800"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59682" marR="59682" marT="0" marB="0" anchor="ctr">
                    <a:solidFill>
                      <a:srgbClr val="FFFFFF"/>
                    </a:solidFill>
                  </a:tcPr>
                </a:tc>
                <a:tc>
                  <a:txBody>
                    <a:bodyPr/>
                    <a:lstStyle/>
                    <a:p>
                      <a:pPr algn="l">
                        <a:spcAft>
                          <a:spcPts val="0"/>
                        </a:spcAft>
                      </a:pPr>
                      <a:r>
                        <a:rPr lang="en-US" sz="1600" dirty="0">
                          <a:effectLst/>
                        </a:rPr>
                        <a:t>Understanding that historical change and can be described as a flow over a longer period of time in terms of pace, extent, trends or specific turning points and that these flows might have greater importance than the changes individually.</a:t>
                      </a:r>
                      <a:endParaRPr lang="en-GB" sz="1800"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59682" marR="59682" marT="0" marB="0" anchor="ctr">
                    <a:solidFill>
                      <a:srgbClr val="FFFFFF"/>
                    </a:solidFill>
                  </a:tcPr>
                </a:tc>
                <a:extLst>
                  <a:ext uri="{0D108BD9-81ED-4DB2-BD59-A6C34878D82A}">
                    <a16:rowId xmlns:a16="http://schemas.microsoft.com/office/drawing/2014/main" val="10003"/>
                  </a:ext>
                </a:extLst>
              </a:tr>
              <a:tr h="1616763">
                <a:tc>
                  <a:txBody>
                    <a:bodyPr/>
                    <a:lstStyle/>
                    <a:p>
                      <a:pPr algn="l">
                        <a:lnSpc>
                          <a:spcPts val="1800"/>
                        </a:lnSpc>
                        <a:spcAft>
                          <a:spcPts val="0"/>
                        </a:spcAft>
                      </a:pPr>
                      <a:r>
                        <a:rPr lang="en-US" sz="1600" b="1" dirty="0">
                          <a:effectLst/>
                        </a:rPr>
                        <a:t>Signpost 4</a:t>
                      </a:r>
                      <a:endParaRPr lang="en-GB" sz="1800" b="1" dirty="0">
                        <a:effectLst/>
                      </a:endParaRPr>
                    </a:p>
                    <a:p>
                      <a:pPr algn="l">
                        <a:lnSpc>
                          <a:spcPct val="107000"/>
                        </a:lnSpc>
                        <a:spcAft>
                          <a:spcPts val="0"/>
                        </a:spcAft>
                      </a:pPr>
                      <a:r>
                        <a:rPr lang="en-US" sz="1600" b="1" dirty="0">
                          <a:effectLst/>
                        </a:rPr>
                        <a:t>Complexity of Change</a:t>
                      </a:r>
                      <a:endParaRPr lang="en-GB" sz="1800" b="1"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59682" marR="59682" marT="0" marB="0" anchor="ctr">
                    <a:solidFill>
                      <a:srgbClr val="FFFFFF"/>
                    </a:solidFill>
                  </a:tcPr>
                </a:tc>
                <a:tc>
                  <a:txBody>
                    <a:bodyPr/>
                    <a:lstStyle/>
                    <a:p>
                      <a:pPr algn="l">
                        <a:spcAft>
                          <a:spcPts val="0"/>
                        </a:spcAft>
                      </a:pPr>
                      <a:r>
                        <a:rPr lang="en-US" sz="1600">
                          <a:effectLst/>
                        </a:rPr>
                        <a:t>Believing that change is a single process which ebbs and flows over time.</a:t>
                      </a:r>
                      <a:endParaRPr lang="en-GB" sz="180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59682" marR="59682" marT="0" marB="0" anchor="ctr">
                    <a:solidFill>
                      <a:srgbClr val="FFFFFF"/>
                    </a:solidFill>
                  </a:tcPr>
                </a:tc>
                <a:tc>
                  <a:txBody>
                    <a:bodyPr/>
                    <a:lstStyle/>
                    <a:p>
                      <a:pPr algn="l">
                        <a:spcAft>
                          <a:spcPts val="0"/>
                        </a:spcAft>
                      </a:pPr>
                      <a:r>
                        <a:rPr lang="en-US" sz="1600" dirty="0">
                          <a:effectLst/>
                        </a:rPr>
                        <a:t>Understanding that the past is formed of multiple lines of development and that each has its own flow but that these do not always go in the same direction as the larger river of history.</a:t>
                      </a:r>
                      <a:endParaRPr lang="en-GB" sz="1800"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59682" marR="59682" marT="0" marB="0" anchor="c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81841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Get Creative</a:t>
            </a:r>
            <a:endParaRPr lang="en-GB" dirty="0"/>
          </a:p>
        </p:txBody>
      </p:sp>
      <p:sp>
        <p:nvSpPr>
          <p:cNvPr id="3" name="Content Placeholder 2"/>
          <p:cNvSpPr>
            <a:spLocks noGrp="1"/>
          </p:cNvSpPr>
          <p:nvPr>
            <p:ph sz="half" idx="1"/>
          </p:nvPr>
        </p:nvSpPr>
        <p:spPr>
          <a:xfrm>
            <a:off x="301751" y="1600200"/>
            <a:ext cx="4839367" cy="4974021"/>
          </a:xfrm>
        </p:spPr>
        <p:txBody>
          <a:bodyPr>
            <a:normAutofit fontScale="70000" lnSpcReduction="20000"/>
          </a:bodyPr>
          <a:lstStyle/>
          <a:p>
            <a:r>
              <a:rPr lang="en-GB" dirty="0"/>
              <a:t>There are major differences between modern WORLD-VIEWS and those of people in the past, this means their beliefs, values and motivations. We must avoid PRESENTISM.</a:t>
            </a:r>
          </a:p>
          <a:p>
            <a:r>
              <a:rPr lang="en-GB" dirty="0"/>
              <a:t>The perspectives of HISTORICAL ACTORS are best understood by thinking about the CONTEXT in which people lived and the WORLD-VIEWS that influenced them.</a:t>
            </a:r>
          </a:p>
          <a:p>
            <a:r>
              <a:rPr lang="en-GB" dirty="0"/>
              <a:t>Looking at the perspective of an HISTORICAL ACTOR means drawing INFERENCES about how people thought and felt in the past. It does not mean using modern WORLD-VIEWS to imagine the past.</a:t>
            </a:r>
          </a:p>
          <a:p>
            <a:endParaRPr lang="en-GB" dirty="0"/>
          </a:p>
        </p:txBody>
      </p:sp>
      <p:pic>
        <p:nvPicPr>
          <p:cNvPr id="5" name="Picture 2" descr="http://www.andallthat.co.uk/uploads/2/3/8/9/2389220/955061196.jpg"/>
          <p:cNvPicPr>
            <a:picLocks noGrp="1" noChangeAspect="1" noChangeArrowheads="1"/>
          </p:cNvPicPr>
          <p:nvPr>
            <p:ph sz="half" idx="2"/>
          </p:nvPr>
        </p:nvPicPr>
        <p:blipFill>
          <a:blip r:embed="rId2">
            <a:extLst>
              <a:ext uri="{28A0092B-C50C-407E-A947-70E740481C1C}">
                <a14:useLocalDpi xmlns:a14="http://schemas.microsoft.com/office/drawing/2010/main"/>
              </a:ext>
            </a:extLst>
          </a:blip>
          <a:stretch>
            <a:fillRect/>
          </a:stretch>
        </p:blipFill>
        <p:spPr>
          <a:xfrm>
            <a:off x="5141119" y="1602581"/>
            <a:ext cx="3175000" cy="4749800"/>
          </a:xfrm>
        </p:spPr>
      </p:pic>
      <p:sp>
        <p:nvSpPr>
          <p:cNvPr id="11" name="Rectangle 10"/>
          <p:cNvSpPr/>
          <p:nvPr/>
        </p:nvSpPr>
        <p:spPr>
          <a:xfrm>
            <a:off x="301751" y="1600200"/>
            <a:ext cx="4711683" cy="475218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a:t>“Any good history begins in strangeness. The past should not be comfortable. The past should not be a familiar echo of the present…The past should be so strange that you wonder how you and the people you know and love could come from such a time…When you have traced this trajectory, you have learnt something.” </a:t>
            </a:r>
          </a:p>
          <a:p>
            <a:pPr algn="ctr"/>
            <a:r>
              <a:rPr lang="en-GB" sz="2400" dirty="0"/>
              <a:t>(White, 1998, p. 13)</a:t>
            </a:r>
          </a:p>
        </p:txBody>
      </p:sp>
    </p:spTree>
    <p:extLst>
      <p:ext uri="{BB962C8B-B14F-4D97-AF65-F5344CB8AC3E}">
        <p14:creationId xmlns:p14="http://schemas.microsoft.com/office/powerpoint/2010/main" val="64161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 y="1605642"/>
            <a:ext cx="8534400" cy="4789716"/>
          </a:xfrm>
          <a:prstGeom prst="rect">
            <a:avLst/>
          </a:prstGeom>
        </p:spPr>
      </p:pic>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15568" y="1555074"/>
            <a:ext cx="6912864" cy="4890852"/>
          </a:xfrm>
        </p:spPr>
      </p:pic>
      <p:sp>
        <p:nvSpPr>
          <p:cNvPr id="5" name="Title 4"/>
          <p:cNvSpPr>
            <a:spLocks noGrp="1"/>
          </p:cNvSpPr>
          <p:nvPr>
            <p:ph type="title"/>
          </p:nvPr>
        </p:nvSpPr>
        <p:spPr>
          <a:xfrm>
            <a:off x="304800" y="274638"/>
            <a:ext cx="8534400" cy="1143000"/>
          </a:xfrm>
        </p:spPr>
        <p:txBody>
          <a:bodyPr/>
          <a:lstStyle/>
          <a:p>
            <a:r>
              <a:rPr lang="en-GB" dirty="0"/>
              <a:t>The Rocky Mountains</a:t>
            </a:r>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53431" y="63900"/>
            <a:ext cx="6286500" cy="6667500"/>
          </a:xfrm>
          <a:prstGeom prst="rect">
            <a:avLst/>
          </a:prstGeom>
        </p:spPr>
      </p:pic>
    </p:spTree>
    <p:extLst>
      <p:ext uri="{BB962C8B-B14F-4D97-AF65-F5344CB8AC3E}">
        <p14:creationId xmlns:p14="http://schemas.microsoft.com/office/powerpoint/2010/main" val="293488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61937" y="1621627"/>
            <a:ext cx="8539163" cy="4817430"/>
          </a:xfrm>
        </p:spPr>
      </p:pic>
      <p:sp>
        <p:nvSpPr>
          <p:cNvPr id="6" name="Title 5"/>
          <p:cNvSpPr>
            <a:spLocks noGrp="1"/>
          </p:cNvSpPr>
          <p:nvPr>
            <p:ph type="title"/>
          </p:nvPr>
        </p:nvSpPr>
        <p:spPr>
          <a:xfrm>
            <a:off x="304800" y="274638"/>
            <a:ext cx="8453438" cy="1143000"/>
          </a:xfrm>
        </p:spPr>
        <p:txBody>
          <a:bodyPr/>
          <a:lstStyle/>
          <a:p>
            <a:r>
              <a:rPr lang="en-GB" dirty="0"/>
              <a:t>Realising there is still a mountain to climb!</a:t>
            </a:r>
          </a:p>
        </p:txBody>
      </p:sp>
    </p:spTree>
    <p:extLst>
      <p:ext uri="{BB962C8B-B14F-4D97-AF65-F5344CB8AC3E}">
        <p14:creationId xmlns:p14="http://schemas.microsoft.com/office/powerpoint/2010/main" val="2774803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distinctions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72743231"/>
              </p:ext>
            </p:extLst>
          </p:nvPr>
        </p:nvGraphicFramePr>
        <p:xfrm>
          <a:off x="304800" y="2957512"/>
          <a:ext cx="8534400" cy="3443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07169" y="1971675"/>
            <a:ext cx="5307863" cy="584775"/>
          </a:xfrm>
          <a:prstGeom prst="rect">
            <a:avLst/>
          </a:prstGeom>
          <a:noFill/>
        </p:spPr>
        <p:txBody>
          <a:bodyPr wrap="none" rtlCol="0">
            <a:spAutoFit/>
          </a:bodyPr>
          <a:lstStyle/>
          <a:p>
            <a:r>
              <a:rPr lang="en-GB" sz="3200" dirty="0"/>
              <a:t>Making progress in what?....</a:t>
            </a:r>
          </a:p>
        </p:txBody>
      </p:sp>
      <p:pic>
        <p:nvPicPr>
          <p:cNvPr id="10" name="Picture 2" descr="http://3.bp.blogspot.com/-L3aLBlcFEik/UPipncB019I/AAAAAAAAJLM/Y1pcMVf1UUs/s1600/IMG_2075.JPG"/>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1479555" y="0"/>
            <a:ext cx="6801861" cy="6801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70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9/90/Louis16-1775.jpg"/>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5550228" y="2699250"/>
            <a:ext cx="2497466" cy="317793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mikeafford.com/blog/wp-content/uploads/2009/08/wsymbol_0032_thundery_showers_nigh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2272" y="4503327"/>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274638"/>
            <a:ext cx="8366234" cy="1143000"/>
          </a:xfrm>
        </p:spPr>
        <p:txBody>
          <a:bodyPr/>
          <a:lstStyle/>
          <a:p>
            <a:r>
              <a:rPr lang="en-GB" dirty="0"/>
              <a:t>Knowledge and progress – Curriculum Planning</a:t>
            </a:r>
          </a:p>
        </p:txBody>
      </p:sp>
      <p:sp>
        <p:nvSpPr>
          <p:cNvPr id="3" name="Content Placeholder 2"/>
          <p:cNvSpPr>
            <a:spLocks noGrp="1"/>
          </p:cNvSpPr>
          <p:nvPr>
            <p:ph sz="half" idx="1"/>
          </p:nvPr>
        </p:nvSpPr>
        <p:spPr/>
        <p:txBody>
          <a:bodyPr>
            <a:normAutofit fontScale="92500"/>
          </a:bodyPr>
          <a:lstStyle/>
          <a:p>
            <a:r>
              <a:rPr lang="en-GB" dirty="0"/>
              <a:t>Knowledge is as transferrable and necessary as the conceptual understanding. </a:t>
            </a:r>
          </a:p>
          <a:p>
            <a:r>
              <a:rPr lang="en-GB" dirty="0"/>
              <a:t>Need to consider what “fingertip” knowledge pupils need for a topic, but also what “residual” knowledge topics should leave behind (Counsell)</a:t>
            </a:r>
          </a:p>
        </p:txBody>
      </p:sp>
      <p:pic>
        <p:nvPicPr>
          <p:cNvPr id="1030" name="Picture 6" descr="https://bottomupdemocracy.files.wordpress.com/2012/03/french-privileges-weigh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00423" y="4288219"/>
            <a:ext cx="1894543" cy="23719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stainablejill.com/wp-content/uploads/2012/06/Hands-adult-reaching-to-help-child-4383246_l6.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20781916">
            <a:off x="3194512" y="5735083"/>
            <a:ext cx="2418588" cy="1716593"/>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4403806" y="1417638"/>
            <a:ext cx="4591160" cy="1630362"/>
          </a:xfrm>
          <a:prstGeom prst="cloudCallout">
            <a:avLst>
              <a:gd name="adj1" fmla="val 52827"/>
              <a:gd name="adj2" fmla="val 5448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038" name="Picture 14" descr="http://sencerdeffnerwh4.weebly.com/uploads/2/4/4/7/24477134/1013384_ori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99310" y="1241256"/>
            <a:ext cx="1542596" cy="159298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upload.wikimedia.org/wikipedia/commons/5/5f/DeathWatTyler.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193786" y="782950"/>
            <a:ext cx="1413771" cy="210748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upload.wikimedia.org/wikipedia/commons/2/24/Prince_Rupert_-_1st_English_Civil_War.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39665" y="1025137"/>
            <a:ext cx="1728414" cy="187606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upload.wikimedia.org/wikipedia/commons/d/d0/Creation_of_the_Sun_and_Moon_face_detail.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19986330">
            <a:off x="7259507" y="604864"/>
            <a:ext cx="1867299" cy="2619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3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par>
                                <p:cTn id="11" presetID="10" presetClass="entr" presetSubtype="0"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fade">
                                      <p:cBhvr>
                                        <p:cTn id="13" dur="500"/>
                                        <p:tgtEl>
                                          <p:spTgt spid="10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038"/>
                                        </p:tgtEl>
                                        <p:attrNameLst>
                                          <p:attrName>style.visibility</p:attrName>
                                        </p:attrNameLst>
                                      </p:cBhvr>
                                      <p:to>
                                        <p:strVal val="visible"/>
                                      </p:to>
                                    </p:set>
                                    <p:animEffect transition="in" filter="fade">
                                      <p:cBhvr>
                                        <p:cTn id="22" dur="500"/>
                                        <p:tgtEl>
                                          <p:spTgt spid="1038"/>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040"/>
                                        </p:tgtEl>
                                        <p:attrNameLst>
                                          <p:attrName>style.visibility</p:attrName>
                                        </p:attrNameLst>
                                      </p:cBhvr>
                                      <p:to>
                                        <p:strVal val="visible"/>
                                      </p:to>
                                    </p:set>
                                    <p:animEffect transition="in" filter="fade">
                                      <p:cBhvr>
                                        <p:cTn id="26" dur="500"/>
                                        <p:tgtEl>
                                          <p:spTgt spid="1040"/>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042"/>
                                        </p:tgtEl>
                                        <p:attrNameLst>
                                          <p:attrName>style.visibility</p:attrName>
                                        </p:attrNameLst>
                                      </p:cBhvr>
                                      <p:to>
                                        <p:strVal val="visible"/>
                                      </p:to>
                                    </p:set>
                                    <p:animEffect transition="in" filter="fade">
                                      <p:cBhvr>
                                        <p:cTn id="30" dur="500"/>
                                        <p:tgtEl>
                                          <p:spTgt spid="1042"/>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044"/>
                                        </p:tgtEl>
                                        <p:attrNameLst>
                                          <p:attrName>style.visibility</p:attrName>
                                        </p:attrNameLst>
                                      </p:cBhvr>
                                      <p:to>
                                        <p:strVal val="visible"/>
                                      </p:to>
                                    </p:set>
                                    <p:animEffect transition="in" filter="fade">
                                      <p:cBhvr>
                                        <p:cTn id="34" dur="500"/>
                                        <p:tgtEl>
                                          <p:spTgt spid="1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99704" cy="1143000"/>
          </a:xfrm>
        </p:spPr>
        <p:txBody>
          <a:bodyPr/>
          <a:lstStyle/>
          <a:p>
            <a:r>
              <a:rPr lang="en-GB" dirty="0"/>
              <a:t>Ensuring progress in substantive knowledge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2008150"/>
              </p:ext>
            </p:extLst>
          </p:nvPr>
        </p:nvGraphicFramePr>
        <p:xfrm>
          <a:off x="304800" y="1600200"/>
          <a:ext cx="8534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453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894286" cy="1143000"/>
          </a:xfrm>
        </p:spPr>
        <p:txBody>
          <a:bodyPr/>
          <a:lstStyle/>
          <a:p>
            <a:r>
              <a:rPr lang="en-GB" dirty="0"/>
              <a:t>Task-specific assessment</a:t>
            </a:r>
          </a:p>
        </p:txBody>
      </p:sp>
      <p:pic>
        <p:nvPicPr>
          <p:cNvPr id="6" name="Content Placeholder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1800215"/>
            <a:ext cx="4160838" cy="4354532"/>
          </a:xfrm>
        </p:spPr>
      </p:pic>
      <p:sp>
        <p:nvSpPr>
          <p:cNvPr id="5" name="Content Placeholder 4"/>
          <p:cNvSpPr>
            <a:spLocks noGrp="1"/>
          </p:cNvSpPr>
          <p:nvPr>
            <p:ph sz="half" idx="1"/>
          </p:nvPr>
        </p:nvSpPr>
        <p:spPr/>
        <p:txBody>
          <a:bodyPr>
            <a:normAutofit fontScale="92500"/>
          </a:bodyPr>
          <a:lstStyle/>
          <a:p>
            <a:r>
              <a:rPr lang="en-GB" dirty="0"/>
              <a:t>Assessments which unify content and second-order concepts – use of enquiry questions.</a:t>
            </a:r>
          </a:p>
          <a:p>
            <a:r>
              <a:rPr lang="en-GB" dirty="0"/>
              <a:t>Reporting attainment in specific assessments.</a:t>
            </a:r>
          </a:p>
          <a:p>
            <a:r>
              <a:rPr lang="en-GB" dirty="0"/>
              <a:t>Considering progress as accumulation of knowledge AND application of second-order thinking.</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6498" y="274638"/>
            <a:ext cx="4532540" cy="6508124"/>
          </a:xfrm>
          <a:prstGeom prst="rect">
            <a:avLst/>
          </a:prstGeom>
        </p:spPr>
      </p:pic>
    </p:spTree>
    <p:extLst>
      <p:ext uri="{BB962C8B-B14F-4D97-AF65-F5344CB8AC3E}">
        <p14:creationId xmlns:p14="http://schemas.microsoft.com/office/powerpoint/2010/main" val="45926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GB" sz="3200" dirty="0"/>
              <a:t>“We have been granted everything, yet we have been granted nothing.”</a:t>
            </a:r>
          </a:p>
        </p:txBody>
      </p:sp>
      <p:sp>
        <p:nvSpPr>
          <p:cNvPr id="6" name="Subtitle 5"/>
          <p:cNvSpPr>
            <a:spLocks noGrp="1"/>
          </p:cNvSpPr>
          <p:nvPr>
            <p:ph type="subTitle" idx="1"/>
          </p:nvPr>
        </p:nvSpPr>
        <p:spPr>
          <a:xfrm>
            <a:off x="304800" y="1828800"/>
            <a:ext cx="8534400" cy="1000126"/>
          </a:xfrm>
        </p:spPr>
        <p:txBody>
          <a:bodyPr>
            <a:noAutofit/>
          </a:bodyPr>
          <a:lstStyle/>
          <a:p>
            <a:r>
              <a:rPr lang="en-GB" sz="2000" dirty="0"/>
              <a:t>What is to be done to further the revolution in National Curriculum levels?</a:t>
            </a:r>
          </a:p>
        </p:txBody>
      </p:sp>
      <p:sp>
        <p:nvSpPr>
          <p:cNvPr id="2" name="Oval Callout 1"/>
          <p:cNvSpPr/>
          <p:nvPr/>
        </p:nvSpPr>
        <p:spPr>
          <a:xfrm>
            <a:off x="2462623" y="4541217"/>
            <a:ext cx="2542902" cy="1219200"/>
          </a:xfrm>
          <a:prstGeom prst="wedgeEllipseCallout">
            <a:avLst>
              <a:gd name="adj1" fmla="val -68851"/>
              <a:gd name="adj2" fmla="val 1535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So…what do we do now?</a:t>
            </a:r>
          </a:p>
        </p:txBody>
      </p:sp>
      <p:sp>
        <p:nvSpPr>
          <p:cNvPr id="3" name="Rectangle 2"/>
          <p:cNvSpPr/>
          <p:nvPr/>
        </p:nvSpPr>
        <p:spPr>
          <a:xfrm>
            <a:off x="116114" y="53569"/>
            <a:ext cx="2924198" cy="52322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GB" sz="2800" dirty="0"/>
              <a:t>18 months ago…</a:t>
            </a:r>
          </a:p>
        </p:txBody>
      </p:sp>
    </p:spTree>
    <p:extLst>
      <p:ext uri="{BB962C8B-B14F-4D97-AF65-F5344CB8AC3E}">
        <p14:creationId xmlns:p14="http://schemas.microsoft.com/office/powerpoint/2010/main" val="329321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894286" cy="1143000"/>
          </a:xfrm>
        </p:spPr>
        <p:txBody>
          <a:bodyPr/>
          <a:lstStyle/>
          <a:p>
            <a:r>
              <a:rPr lang="en-GB" dirty="0"/>
              <a:t>How do we assess attainment?</a:t>
            </a:r>
          </a:p>
        </p:txBody>
      </p:sp>
      <p:sp>
        <p:nvSpPr>
          <p:cNvPr id="4" name="Content Placeholder 3"/>
          <p:cNvSpPr>
            <a:spLocks noGrp="1"/>
          </p:cNvSpPr>
          <p:nvPr>
            <p:ph sz="half" idx="1"/>
          </p:nvPr>
        </p:nvSpPr>
        <p:spPr/>
        <p:txBody>
          <a:bodyPr>
            <a:normAutofit fontScale="92500" lnSpcReduction="10000"/>
          </a:bodyPr>
          <a:lstStyle/>
          <a:p>
            <a:r>
              <a:rPr lang="en-GB" dirty="0"/>
              <a:t>Assessing Attainment</a:t>
            </a:r>
          </a:p>
          <a:p>
            <a:pPr lvl="1"/>
            <a:r>
              <a:rPr lang="en-GB" dirty="0"/>
              <a:t>Task/Topic specific </a:t>
            </a:r>
          </a:p>
          <a:p>
            <a:pPr lvl="1"/>
            <a:r>
              <a:rPr lang="en-GB" dirty="0"/>
              <a:t>Tasks should get harder over the key stage – demands/content</a:t>
            </a:r>
          </a:p>
          <a:p>
            <a:pPr lvl="1"/>
            <a:r>
              <a:rPr lang="en-GB" dirty="0"/>
              <a:t>Assessing knowledge AND conceptual thinking against a defined curriculum</a:t>
            </a:r>
          </a:p>
          <a:p>
            <a:r>
              <a:rPr lang="en-GB" dirty="0"/>
              <a:t>Does not need to fit on a unified, linear scale – more powerful if it does not! MESSY MARKBOOK</a:t>
            </a:r>
          </a:p>
        </p:txBody>
      </p:sp>
      <p:graphicFrame>
        <p:nvGraphicFramePr>
          <p:cNvPr id="8" name="Content Placeholder 3"/>
          <p:cNvGraphicFramePr>
            <a:graphicFrameLocks noGrp="1"/>
          </p:cNvGraphicFramePr>
          <p:nvPr>
            <p:ph sz="half" idx="2"/>
            <p:extLst/>
          </p:nvPr>
        </p:nvGraphicFramePr>
        <p:xfrm>
          <a:off x="4648200" y="1600200"/>
          <a:ext cx="4160838"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3676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Progress is messy!</a:t>
            </a:r>
          </a:p>
        </p:txBody>
      </p:sp>
      <p:pic>
        <p:nvPicPr>
          <p:cNvPr id="2050" name="Picture 2" descr="Displaying IMG_0073.PNG"/>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203200" y="1567543"/>
            <a:ext cx="8282479" cy="48913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3200" y="2351314"/>
            <a:ext cx="130628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Pupil A</a:t>
            </a:r>
          </a:p>
        </p:txBody>
      </p:sp>
      <p:sp>
        <p:nvSpPr>
          <p:cNvPr id="8" name="TextBox 7"/>
          <p:cNvSpPr txBox="1"/>
          <p:nvPr/>
        </p:nvSpPr>
        <p:spPr>
          <a:xfrm>
            <a:off x="203200" y="2790801"/>
            <a:ext cx="130628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Pupil B</a:t>
            </a:r>
          </a:p>
        </p:txBody>
      </p:sp>
      <p:sp>
        <p:nvSpPr>
          <p:cNvPr id="9" name="TextBox 8"/>
          <p:cNvSpPr txBox="1"/>
          <p:nvPr/>
        </p:nvSpPr>
        <p:spPr>
          <a:xfrm>
            <a:off x="203200" y="3230288"/>
            <a:ext cx="130628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Pupil C</a:t>
            </a:r>
          </a:p>
        </p:txBody>
      </p:sp>
      <p:sp>
        <p:nvSpPr>
          <p:cNvPr id="10" name="TextBox 9"/>
          <p:cNvSpPr txBox="1"/>
          <p:nvPr/>
        </p:nvSpPr>
        <p:spPr>
          <a:xfrm>
            <a:off x="203200" y="3669775"/>
            <a:ext cx="130628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Pupil D</a:t>
            </a:r>
          </a:p>
        </p:txBody>
      </p:sp>
      <p:sp>
        <p:nvSpPr>
          <p:cNvPr id="11" name="TextBox 10"/>
          <p:cNvSpPr txBox="1"/>
          <p:nvPr/>
        </p:nvSpPr>
        <p:spPr>
          <a:xfrm>
            <a:off x="203200" y="4152882"/>
            <a:ext cx="130628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Pupil E</a:t>
            </a:r>
          </a:p>
        </p:txBody>
      </p:sp>
      <p:sp>
        <p:nvSpPr>
          <p:cNvPr id="12" name="TextBox 11"/>
          <p:cNvSpPr txBox="1"/>
          <p:nvPr/>
        </p:nvSpPr>
        <p:spPr>
          <a:xfrm>
            <a:off x="203200" y="4592369"/>
            <a:ext cx="130628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Pupil F</a:t>
            </a:r>
          </a:p>
        </p:txBody>
      </p:sp>
      <p:sp>
        <p:nvSpPr>
          <p:cNvPr id="13" name="TextBox 12"/>
          <p:cNvSpPr txBox="1"/>
          <p:nvPr/>
        </p:nvSpPr>
        <p:spPr>
          <a:xfrm>
            <a:off x="203200" y="5031856"/>
            <a:ext cx="130628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Pupil G</a:t>
            </a:r>
          </a:p>
        </p:txBody>
      </p:sp>
      <p:sp>
        <p:nvSpPr>
          <p:cNvPr id="14" name="TextBox 13"/>
          <p:cNvSpPr txBox="1"/>
          <p:nvPr/>
        </p:nvSpPr>
        <p:spPr>
          <a:xfrm>
            <a:off x="203200" y="5471343"/>
            <a:ext cx="130628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Pupil H</a:t>
            </a:r>
          </a:p>
        </p:txBody>
      </p:sp>
      <p:sp>
        <p:nvSpPr>
          <p:cNvPr id="15" name="TextBox 14"/>
          <p:cNvSpPr txBox="1"/>
          <p:nvPr/>
        </p:nvSpPr>
        <p:spPr>
          <a:xfrm>
            <a:off x="203200" y="5954372"/>
            <a:ext cx="130628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Pupil I</a:t>
            </a:r>
          </a:p>
        </p:txBody>
      </p:sp>
      <p:sp>
        <p:nvSpPr>
          <p:cNvPr id="17" name="TextBox 16"/>
          <p:cNvSpPr txBox="1"/>
          <p:nvPr/>
        </p:nvSpPr>
        <p:spPr>
          <a:xfrm>
            <a:off x="203200" y="2791229"/>
            <a:ext cx="1839831" cy="369332"/>
          </a:xfrm>
          <a:prstGeom prst="homePlate">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Progress?</a:t>
            </a:r>
          </a:p>
        </p:txBody>
      </p:sp>
    </p:spTree>
    <p:extLst>
      <p:ext uri="{BB962C8B-B14F-4D97-AF65-F5344CB8AC3E}">
        <p14:creationId xmlns:p14="http://schemas.microsoft.com/office/powerpoint/2010/main" val="115929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74638"/>
            <a:ext cx="8429625" cy="1143000"/>
          </a:xfrm>
        </p:spPr>
        <p:txBody>
          <a:bodyPr/>
          <a:lstStyle/>
          <a:p>
            <a:r>
              <a:rPr lang="en-GB" dirty="0"/>
              <a:t>How could we assess progress?</a:t>
            </a:r>
          </a:p>
        </p:txBody>
      </p:sp>
      <p:sp>
        <p:nvSpPr>
          <p:cNvPr id="4" name="Content Placeholder 3"/>
          <p:cNvSpPr>
            <a:spLocks noGrp="1"/>
          </p:cNvSpPr>
          <p:nvPr>
            <p:ph sz="half" idx="1"/>
          </p:nvPr>
        </p:nvSpPr>
        <p:spPr/>
        <p:txBody>
          <a:bodyPr>
            <a:normAutofit/>
          </a:bodyPr>
          <a:lstStyle/>
          <a:p>
            <a:r>
              <a:rPr lang="en-GB" dirty="0"/>
              <a:t>Assessing Progress</a:t>
            </a:r>
          </a:p>
          <a:p>
            <a:pPr lvl="1"/>
            <a:r>
              <a:rPr lang="en-GB" dirty="0"/>
              <a:t>A holistic measure over time based on all aspects of student work</a:t>
            </a:r>
          </a:p>
          <a:p>
            <a:pPr lvl="1"/>
            <a:r>
              <a:rPr lang="en-GB" dirty="0"/>
              <a:t>Needs to trust teacher judgment</a:t>
            </a:r>
          </a:p>
          <a:p>
            <a:pPr lvl="1"/>
            <a:r>
              <a:rPr lang="en-GB" dirty="0"/>
              <a:t>Descriptive of progress over time </a:t>
            </a:r>
            <a:r>
              <a:rPr lang="en-GB" dirty="0" err="1"/>
              <a:t>ie</a:t>
            </a:r>
            <a:r>
              <a:rPr lang="en-GB" dirty="0"/>
              <a:t>. little, slow, good, rapid</a:t>
            </a:r>
          </a:p>
        </p:txBody>
      </p:sp>
      <p:pic>
        <p:nvPicPr>
          <p:cNvPr id="1026" name="Picture 2" descr="http://www.quickmeme.com/img/a9/a99cad874522d1415b70f66809c97734f171ef79137b2d75c2d80ebe8dfabcbe.jpg"/>
          <p:cNvPicPr>
            <a:picLocks noGrp="1" noChangeAspect="1" noChangeArrowheads="1"/>
          </p:cNvPicPr>
          <p:nvPr>
            <p:ph sz="half" idx="2"/>
          </p:nvPr>
        </p:nvPicPr>
        <p:blipFill>
          <a:blip r:embed="rId2">
            <a:extLst>
              <a:ext uri="{28A0092B-C50C-407E-A947-70E740481C1C}">
                <a14:useLocalDpi xmlns:a14="http://schemas.microsoft.com/office/drawing/2010/main"/>
              </a:ext>
            </a:extLst>
          </a:blip>
          <a:stretch>
            <a:fillRect/>
          </a:stretch>
        </p:blipFill>
        <p:spPr>
          <a:xfrm>
            <a:off x="5128419" y="2834481"/>
            <a:ext cx="3200400" cy="2286000"/>
          </a:xfrm>
        </p:spPr>
      </p:pic>
      <p:graphicFrame>
        <p:nvGraphicFramePr>
          <p:cNvPr id="5" name="Content Placeholder 2"/>
          <p:cNvGraphicFramePr>
            <a:graphicFrameLocks/>
          </p:cNvGraphicFramePr>
          <p:nvPr>
            <p:extLst>
              <p:ext uri="{D42A27DB-BD31-4B8C-83A1-F6EECF244321}">
                <p14:modId xmlns:p14="http://schemas.microsoft.com/office/powerpoint/2010/main" val="4258776516"/>
              </p:ext>
            </p:extLst>
          </p:nvPr>
        </p:nvGraphicFramePr>
        <p:xfrm>
          <a:off x="301752" y="1600200"/>
          <a:ext cx="8508873" cy="4754880"/>
        </p:xfrm>
        <a:graphic>
          <a:graphicData uri="http://schemas.openxmlformats.org/drawingml/2006/table">
            <a:tbl>
              <a:tblPr firstRow="1" firstCol="1" bandRow="1">
                <a:tableStyleId>{5940675A-B579-460E-94D1-54222C63F5DA}</a:tableStyleId>
              </a:tblPr>
              <a:tblGrid>
                <a:gridCol w="1347840">
                  <a:extLst>
                    <a:ext uri="{9D8B030D-6E8A-4147-A177-3AD203B41FA5}">
                      <a16:colId xmlns:a16="http://schemas.microsoft.com/office/drawing/2014/main" val="20000"/>
                    </a:ext>
                  </a:extLst>
                </a:gridCol>
                <a:gridCol w="7161033">
                  <a:extLst>
                    <a:ext uri="{9D8B030D-6E8A-4147-A177-3AD203B41FA5}">
                      <a16:colId xmlns:a16="http://schemas.microsoft.com/office/drawing/2014/main" val="20001"/>
                    </a:ext>
                  </a:extLst>
                </a:gridCol>
              </a:tblGrid>
              <a:tr h="4754880">
                <a:tc>
                  <a:txBody>
                    <a:bodyPr/>
                    <a:lstStyle/>
                    <a:p>
                      <a:pPr marL="0" lvl="0" indent="0" algn="l" defTabSz="914400" rtl="0" eaLnBrk="1" latinLnBrk="0" hangingPunct="1">
                        <a:lnSpc>
                          <a:spcPct val="107000"/>
                        </a:lnSpc>
                        <a:spcAft>
                          <a:spcPts val="0"/>
                        </a:spcAft>
                        <a:buFont typeface="Symbol" panose="05050102010706020507" pitchFamily="18" charset="2"/>
                        <a:buNone/>
                      </a:pPr>
                      <a:r>
                        <a:rPr lang="en-GB" sz="3600" kern="1200" dirty="0">
                          <a:solidFill>
                            <a:schemeClr val="tx1"/>
                          </a:solidFill>
                          <a:effectLst/>
                          <a:latin typeface="+mn-lt"/>
                          <a:ea typeface="+mn-ea"/>
                          <a:cs typeface="+mn-cs"/>
                        </a:rPr>
                        <a:t>Good</a:t>
                      </a:r>
                      <a:endParaRPr lang="en-GB" sz="1800" kern="1200" dirty="0">
                        <a:solidFill>
                          <a:schemeClr val="tx1"/>
                        </a:solidFill>
                        <a:effectLst/>
                        <a:latin typeface="+mn-lt"/>
                        <a:ea typeface="+mn-ea"/>
                        <a:cs typeface="+mn-cs"/>
                      </a:endParaRPr>
                    </a:p>
                  </a:txBody>
                  <a:tcPr marL="45601" marR="45601" marT="0" marB="0">
                    <a:solidFill>
                      <a:schemeClr val="accent4">
                        <a:lumMod val="20000"/>
                        <a:lumOff val="80000"/>
                      </a:schemeClr>
                    </a:solidFill>
                  </a:tcPr>
                </a:tc>
                <a:tc>
                  <a:txBody>
                    <a:bodyPr/>
                    <a:lstStyle/>
                    <a:p>
                      <a:pPr marL="342900" lvl="0" indent="-342900" algn="l" defTabSz="914400" rtl="0" eaLnBrk="1" latinLnBrk="0" hangingPunct="1">
                        <a:lnSpc>
                          <a:spcPct val="107000"/>
                        </a:lnSpc>
                        <a:spcAft>
                          <a:spcPts val="0"/>
                        </a:spcAft>
                        <a:buFont typeface="Symbol" panose="05050102010706020507" pitchFamily="18" charset="2"/>
                        <a:buChar char=""/>
                      </a:pPr>
                      <a:r>
                        <a:rPr lang="en-GB" sz="1800" kern="1200" dirty="0">
                          <a:solidFill>
                            <a:schemeClr val="tx1"/>
                          </a:solidFill>
                          <a:effectLst/>
                          <a:latin typeface="+mn-lt"/>
                          <a:ea typeface="+mn-ea"/>
                          <a:cs typeface="+mn-cs"/>
                        </a:rPr>
                        <a:t>Students are making good progress because they:</a:t>
                      </a:r>
                    </a:p>
                    <a:p>
                      <a:pPr marL="342900" lvl="0" indent="-342900" algn="l" defTabSz="914400" rtl="0" eaLnBrk="1" latinLnBrk="0" hangingPunct="1">
                        <a:lnSpc>
                          <a:spcPct val="107000"/>
                        </a:lnSpc>
                        <a:spcAft>
                          <a:spcPts val="0"/>
                        </a:spcAft>
                        <a:buFont typeface="Symbol" panose="05050102010706020507" pitchFamily="18" charset="2"/>
                        <a:buChar char=""/>
                      </a:pPr>
                      <a:r>
                        <a:rPr lang="en-GB" sz="1800" kern="1200" dirty="0">
                          <a:solidFill>
                            <a:schemeClr val="tx1"/>
                          </a:solidFill>
                          <a:effectLst/>
                          <a:latin typeface="+mn-lt"/>
                          <a:ea typeface="+mn-ea"/>
                          <a:cs typeface="+mn-cs"/>
                        </a:rPr>
                        <a:t>grasp new ideas and first-order concepts in line with their peers for the most part,  although they may not always be fully confident in their understanding.</a:t>
                      </a:r>
                    </a:p>
                    <a:p>
                      <a:pPr marL="342900" lvl="0" indent="-342900" algn="l" defTabSz="914400" rtl="0" eaLnBrk="1" latinLnBrk="0" hangingPunct="1">
                        <a:lnSpc>
                          <a:spcPct val="107000"/>
                        </a:lnSpc>
                        <a:spcAft>
                          <a:spcPts val="0"/>
                        </a:spcAft>
                        <a:buFont typeface="Symbol" panose="05050102010706020507" pitchFamily="18" charset="2"/>
                        <a:buChar char=""/>
                      </a:pPr>
                      <a:r>
                        <a:rPr lang="en-GB" sz="1800" kern="1200" dirty="0">
                          <a:solidFill>
                            <a:schemeClr val="tx1"/>
                          </a:solidFill>
                          <a:effectLst/>
                          <a:latin typeface="+mn-lt"/>
                          <a:ea typeface="+mn-ea"/>
                          <a:cs typeface="+mn-cs"/>
                        </a:rPr>
                        <a:t>deploy new ideas in their work with limited prompting</a:t>
                      </a:r>
                    </a:p>
                    <a:p>
                      <a:pPr marL="342900" lvl="0" indent="-342900" algn="l" defTabSz="914400" rtl="0" eaLnBrk="1" latinLnBrk="0" hangingPunct="1">
                        <a:lnSpc>
                          <a:spcPct val="107000"/>
                        </a:lnSpc>
                        <a:spcAft>
                          <a:spcPts val="0"/>
                        </a:spcAft>
                        <a:buFont typeface="Symbol" panose="05050102010706020507" pitchFamily="18" charset="2"/>
                        <a:buChar char=""/>
                      </a:pPr>
                      <a:r>
                        <a:rPr lang="en-GB" sz="1800" kern="1200" dirty="0">
                          <a:solidFill>
                            <a:schemeClr val="tx1"/>
                          </a:solidFill>
                          <a:effectLst/>
                          <a:latin typeface="+mn-lt"/>
                          <a:ea typeface="+mn-ea"/>
                          <a:cs typeface="+mn-cs"/>
                        </a:rPr>
                        <a:t>have an awareness of the links between ideas and concepts previously studied and newer ones being introduced.</a:t>
                      </a:r>
                    </a:p>
                    <a:p>
                      <a:pPr marL="342900" lvl="0" indent="-342900" algn="l" defTabSz="914400" rtl="0" eaLnBrk="1" latinLnBrk="0" hangingPunct="1">
                        <a:lnSpc>
                          <a:spcPct val="107000"/>
                        </a:lnSpc>
                        <a:spcAft>
                          <a:spcPts val="0"/>
                        </a:spcAft>
                        <a:buFont typeface="Symbol" panose="05050102010706020507" pitchFamily="18" charset="2"/>
                        <a:buChar char=""/>
                      </a:pPr>
                      <a:r>
                        <a:rPr lang="en-GB" sz="1800" kern="1200" dirty="0">
                          <a:solidFill>
                            <a:schemeClr val="tx1"/>
                          </a:solidFill>
                          <a:effectLst/>
                          <a:latin typeface="+mn-lt"/>
                          <a:ea typeface="+mn-ea"/>
                          <a:cs typeface="+mn-cs"/>
                        </a:rPr>
                        <a:t>communicate their ideas effectively most of the time.</a:t>
                      </a:r>
                    </a:p>
                    <a:p>
                      <a:pPr marL="342900" lvl="0" indent="-342900" algn="l" defTabSz="914400" rtl="0" eaLnBrk="1" latinLnBrk="0" hangingPunct="1">
                        <a:lnSpc>
                          <a:spcPct val="107000"/>
                        </a:lnSpc>
                        <a:spcAft>
                          <a:spcPts val="0"/>
                        </a:spcAft>
                        <a:buFont typeface="Symbol" panose="05050102010706020507" pitchFamily="18" charset="2"/>
                        <a:buChar char=""/>
                      </a:pPr>
                      <a:r>
                        <a:rPr lang="en-GB" sz="1800" kern="1200" dirty="0">
                          <a:solidFill>
                            <a:schemeClr val="tx1"/>
                          </a:solidFill>
                          <a:effectLst/>
                          <a:latin typeface="+mn-lt"/>
                          <a:ea typeface="+mn-ea"/>
                          <a:cs typeface="+mn-cs"/>
                        </a:rPr>
                        <a:t>respond to feedback in the majority of tasks, modifying and refining their ideas and work with reasonable effectiveness.</a:t>
                      </a:r>
                    </a:p>
                    <a:p>
                      <a:pPr marL="342900" lvl="0" indent="-342900" algn="l" defTabSz="914400" rtl="0" eaLnBrk="1" latinLnBrk="0" hangingPunct="1">
                        <a:lnSpc>
                          <a:spcPct val="107000"/>
                        </a:lnSpc>
                        <a:spcAft>
                          <a:spcPts val="0"/>
                        </a:spcAft>
                        <a:buFont typeface="Symbol" panose="05050102010706020507" pitchFamily="18" charset="2"/>
                        <a:buChar char=""/>
                      </a:pPr>
                      <a:r>
                        <a:rPr lang="en-GB" sz="1800" kern="1200" dirty="0">
                          <a:solidFill>
                            <a:schemeClr val="tx1"/>
                          </a:solidFill>
                          <a:effectLst/>
                          <a:latin typeface="+mn-lt"/>
                          <a:ea typeface="+mn-ea"/>
                          <a:cs typeface="+mn-cs"/>
                        </a:rPr>
                        <a:t>work on overcoming misconceptions meaning that repeated mistakes about ideas or concepts are uncommon.</a:t>
                      </a:r>
                    </a:p>
                    <a:p>
                      <a:pPr marL="342900" lvl="0" indent="-342900" algn="l" defTabSz="914400" rtl="0" eaLnBrk="1" latinLnBrk="0" hangingPunct="1">
                        <a:lnSpc>
                          <a:spcPct val="107000"/>
                        </a:lnSpc>
                        <a:spcAft>
                          <a:spcPts val="0"/>
                        </a:spcAft>
                        <a:buFont typeface="Symbol" panose="05050102010706020507" pitchFamily="18" charset="2"/>
                        <a:buChar char=""/>
                      </a:pPr>
                      <a:r>
                        <a:rPr lang="en-GB" sz="1800" kern="1200" dirty="0">
                          <a:solidFill>
                            <a:schemeClr val="tx1"/>
                          </a:solidFill>
                          <a:effectLst/>
                          <a:latin typeface="+mn-lt"/>
                          <a:ea typeface="+mn-ea"/>
                          <a:cs typeface="+mn-cs"/>
                        </a:rPr>
                        <a:t>Show sound understanding in assessments, with some variation over time.</a:t>
                      </a:r>
                    </a:p>
                    <a:p>
                      <a:pPr marL="342900" lvl="0" indent="-342900" algn="l" defTabSz="914400" rtl="0" eaLnBrk="1" latinLnBrk="0" hangingPunct="1">
                        <a:lnSpc>
                          <a:spcPct val="107000"/>
                        </a:lnSpc>
                        <a:spcAft>
                          <a:spcPts val="0"/>
                        </a:spcAft>
                        <a:buFont typeface="Symbol" panose="05050102010706020507" pitchFamily="18" charset="2"/>
                        <a:buChar char=""/>
                      </a:pPr>
                      <a:r>
                        <a:rPr lang="en-GB" sz="1800" kern="1200" dirty="0">
                          <a:solidFill>
                            <a:schemeClr val="tx1"/>
                          </a:solidFill>
                          <a:effectLst/>
                          <a:latin typeface="+mn-lt"/>
                          <a:ea typeface="+mn-ea"/>
                          <a:cs typeface="+mn-cs"/>
                        </a:rPr>
                        <a:t>Are developing their understanding of Second Order concepts and overcoming misconceptions.</a:t>
                      </a:r>
                    </a:p>
                  </a:txBody>
                  <a:tcPr marL="45601" marR="45601" marT="0" marB="0">
                    <a:solidFill>
                      <a:schemeClr val="accent4">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6308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93776" y="1522169"/>
            <a:ext cx="8156448" cy="4956662"/>
          </a:xfrm>
        </p:spPr>
      </p:pic>
      <p:sp>
        <p:nvSpPr>
          <p:cNvPr id="3" name="Title 2"/>
          <p:cNvSpPr>
            <a:spLocks noGrp="1"/>
          </p:cNvSpPr>
          <p:nvPr>
            <p:ph type="title"/>
          </p:nvPr>
        </p:nvSpPr>
        <p:spPr/>
        <p:txBody>
          <a:bodyPr/>
          <a:lstStyle/>
          <a:p>
            <a:r>
              <a:rPr lang="en-GB" dirty="0"/>
              <a:t>Arrival?</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210311" y="1522169"/>
            <a:ext cx="5228546" cy="4956662"/>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8857" y="1522169"/>
            <a:ext cx="3366815" cy="4956662"/>
          </a:xfrm>
          <a:prstGeom prst="rect">
            <a:avLst/>
          </a:prstGeom>
        </p:spPr>
      </p:pic>
    </p:spTree>
    <p:extLst>
      <p:ext uri="{BB962C8B-B14F-4D97-AF65-F5344CB8AC3E}">
        <p14:creationId xmlns:p14="http://schemas.microsoft.com/office/powerpoint/2010/main" val="637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Arrival?</a:t>
            </a:r>
          </a:p>
        </p:txBody>
      </p:sp>
      <p:pic>
        <p:nvPicPr>
          <p:cNvPr id="4" name="Picture 2" descr="http://myflo.co/assets/thumbs/blog/Trinity_Blog_300X63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793343" y="1600200"/>
            <a:ext cx="4160838" cy="16097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een Clippi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91034" y="3249105"/>
            <a:ext cx="4158085" cy="1532445"/>
          </a:xfrm>
          <a:prstGeom prst="rect">
            <a:avLst/>
          </a:prstGeom>
        </p:spPr>
      </p:pic>
      <p:pic>
        <p:nvPicPr>
          <p:cNvPr id="6" name="Picture 4" descr="https://classteaching.files.wordpress.com/2014/05/asstabl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91034" y="4820730"/>
            <a:ext cx="4158085" cy="15802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andallthat.co.uk/uploads/2/3/8/9/2389220/5415894_orig.jpg?627"/>
          <p:cNvPicPr>
            <a:picLocks noGrp="1" noChangeAspect="1" noChangeArrowheads="1"/>
          </p:cNvPicPr>
          <p:nvPr>
            <p:ph idx="1"/>
          </p:nvPr>
        </p:nvPicPr>
        <p:blipFill rotWithShape="1">
          <a:blip r:embed="rId5" cstate="email">
            <a:extLst>
              <a:ext uri="{28A0092B-C50C-407E-A947-70E740481C1C}">
                <a14:useLocalDpi xmlns:a14="http://schemas.microsoft.com/office/drawing/2010/main"/>
              </a:ext>
            </a:extLst>
          </a:blip>
          <a:srcRect/>
          <a:stretch/>
        </p:blipFill>
        <p:spPr bwMode="auto">
          <a:xfrm>
            <a:off x="37145" y="1600200"/>
            <a:ext cx="4608746" cy="480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57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03504"/>
            <a:ext cx="9183662" cy="5175504"/>
          </a:xfrm>
          <a:prstGeom prst="rect">
            <a:avLst/>
          </a:prstGeom>
        </p:spPr>
      </p:pic>
      <p:pic>
        <p:nvPicPr>
          <p:cNvPr id="1026" name="Picture 2" descr="http://cdn.newsapi.com.au/image/v1/955fc62036e8611c3bb625242de05d8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7887"/>
            <a:ext cx="9144000" cy="686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31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journey?</a:t>
            </a:r>
          </a:p>
        </p:txBody>
      </p:sp>
      <p:sp>
        <p:nvSpPr>
          <p:cNvPr id="3" name="Content Placeholder 2"/>
          <p:cNvSpPr>
            <a:spLocks noGrp="1"/>
          </p:cNvSpPr>
          <p:nvPr>
            <p:ph idx="1"/>
          </p:nvPr>
        </p:nvSpPr>
        <p:spPr/>
        <p:txBody>
          <a:bodyPr>
            <a:normAutofit fontScale="92500" lnSpcReduction="10000"/>
          </a:bodyPr>
          <a:lstStyle/>
          <a:p>
            <a:pPr lvl="0"/>
            <a:r>
              <a:rPr lang="en-GB" dirty="0"/>
              <a:t>Continue the professional debate and discussion</a:t>
            </a:r>
          </a:p>
          <a:p>
            <a:pPr lvl="0"/>
            <a:r>
              <a:rPr lang="en-GB" dirty="0"/>
              <a:t>Look at models which exist</a:t>
            </a:r>
          </a:p>
          <a:p>
            <a:pPr lvl="1"/>
            <a:r>
              <a:rPr lang="en-GB" dirty="0">
                <a:hlinkClick r:id="rId2"/>
              </a:rPr>
              <a:t>www.andallthat.co.uk</a:t>
            </a:r>
            <a:r>
              <a:rPr lang="en-GB" dirty="0"/>
              <a:t>  </a:t>
            </a:r>
          </a:p>
          <a:p>
            <a:pPr lvl="1"/>
            <a:r>
              <a:rPr lang="en-GB" dirty="0">
                <a:hlinkClick r:id="rId3"/>
              </a:rPr>
              <a:t>http://clioetcetera.wordpress.com/</a:t>
            </a:r>
            <a:r>
              <a:rPr lang="en-GB" dirty="0"/>
              <a:t> </a:t>
            </a:r>
          </a:p>
          <a:p>
            <a:pPr lvl="1"/>
            <a:r>
              <a:rPr lang="en-GB" dirty="0"/>
              <a:t>Guidance from </a:t>
            </a:r>
            <a:r>
              <a:rPr lang="en-GB" dirty="0">
                <a:hlinkClick r:id="rId4"/>
              </a:rPr>
              <a:t>Commission on Assessment Without Levels</a:t>
            </a:r>
            <a:endParaRPr lang="en-GB" dirty="0"/>
          </a:p>
          <a:p>
            <a:pPr lvl="1"/>
            <a:r>
              <a:rPr lang="en-GB" dirty="0"/>
              <a:t>Guidance from </a:t>
            </a:r>
            <a:r>
              <a:rPr lang="en-GB" dirty="0">
                <a:hlinkClick r:id="rId5"/>
              </a:rPr>
              <a:t>ASCL</a:t>
            </a:r>
            <a:endParaRPr lang="en-GB" dirty="0"/>
          </a:p>
          <a:p>
            <a:pPr lvl="0"/>
            <a:r>
              <a:rPr lang="en-GB" dirty="0"/>
              <a:t>Key points</a:t>
            </a:r>
          </a:p>
          <a:p>
            <a:pPr lvl="1"/>
            <a:r>
              <a:rPr lang="en-GB" dirty="0"/>
              <a:t>Stay focused on the purpose of assessment</a:t>
            </a:r>
          </a:p>
          <a:p>
            <a:pPr lvl="1"/>
            <a:r>
              <a:rPr lang="en-GB" dirty="0"/>
              <a:t>Build your progression model carefully – focus on the gold standard and misconceptions not ladders</a:t>
            </a:r>
          </a:p>
          <a:p>
            <a:pPr lvl="1"/>
            <a:r>
              <a:rPr lang="en-GB" dirty="0"/>
              <a:t>Avoid taking too much baggage with you</a:t>
            </a:r>
          </a:p>
          <a:p>
            <a:pPr lvl="1"/>
            <a:r>
              <a:rPr lang="en-GB" dirty="0"/>
              <a:t>Resist attempts at over-simplification</a:t>
            </a:r>
          </a:p>
          <a:p>
            <a:endParaRPr lang="en-GB" dirty="0"/>
          </a:p>
        </p:txBody>
      </p:sp>
    </p:spTree>
    <p:extLst>
      <p:ext uri="{BB962C8B-B14F-4D97-AF65-F5344CB8AC3E}">
        <p14:creationId xmlns:p14="http://schemas.microsoft.com/office/powerpoint/2010/main" val="23892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GB" dirty="0"/>
              <a:t>For a broader discussion of the issues see: </a:t>
            </a:r>
          </a:p>
          <a:p>
            <a:pPr lvl="1"/>
            <a:r>
              <a:rPr lang="en-GB" dirty="0"/>
              <a:t>Burnham, S. &amp; Brown, G. (2003) ‘Assessment without level descriptions’ in </a:t>
            </a:r>
            <a:r>
              <a:rPr lang="en-GB" i="1" dirty="0"/>
              <a:t>Teaching History, 113,</a:t>
            </a:r>
            <a:r>
              <a:rPr lang="en-GB" dirty="0"/>
              <a:t> </a:t>
            </a:r>
            <a:r>
              <a:rPr lang="en-GB" i="1" dirty="0"/>
              <a:t>Creating Progress Edition</a:t>
            </a:r>
            <a:endParaRPr lang="en-GB" dirty="0"/>
          </a:p>
          <a:p>
            <a:pPr lvl="1"/>
            <a:r>
              <a:rPr lang="en-GB" dirty="0" err="1"/>
              <a:t>Counsell</a:t>
            </a:r>
            <a:r>
              <a:rPr lang="en-GB" dirty="0"/>
              <a:t>, C. (2004) ‘Editorial’ in </a:t>
            </a:r>
            <a:r>
              <a:rPr lang="en-GB" i="1" dirty="0"/>
              <a:t>Teaching History, 115,</a:t>
            </a:r>
            <a:r>
              <a:rPr lang="en-GB" dirty="0"/>
              <a:t> </a:t>
            </a:r>
            <a:r>
              <a:rPr lang="en-GB" i="1" dirty="0"/>
              <a:t>Assessment Without Levels?</a:t>
            </a:r>
            <a:r>
              <a:rPr lang="en-GB" dirty="0"/>
              <a:t> Edition</a:t>
            </a:r>
          </a:p>
          <a:p>
            <a:pPr lvl="1"/>
            <a:r>
              <a:rPr lang="en-GB" dirty="0"/>
              <a:t>Fordham, M. (2013) ‘O brave new world, without those levels </a:t>
            </a:r>
            <a:r>
              <a:rPr lang="en-GB" dirty="0" err="1"/>
              <a:t>in't</a:t>
            </a:r>
            <a:r>
              <a:rPr lang="en-GB" dirty="0"/>
              <a:t>: where now for Key Stage 3 assessment in history?’ in </a:t>
            </a:r>
            <a:r>
              <a:rPr lang="en-GB" i="1" dirty="0"/>
              <a:t>Teaching History, Historical Association Curriculum Supplement,</a:t>
            </a:r>
            <a:r>
              <a:rPr lang="en-GB" dirty="0"/>
              <a:t> </a:t>
            </a:r>
            <a:r>
              <a:rPr lang="en-GB" i="1" dirty="0"/>
              <a:t>Curriculum Evolution</a:t>
            </a:r>
            <a:endParaRPr lang="en-GB" dirty="0"/>
          </a:p>
          <a:p>
            <a:pPr lvl="1"/>
            <a:r>
              <a:rPr lang="en-GB" dirty="0"/>
              <a:t>Lee, P. &amp; </a:t>
            </a:r>
            <a:r>
              <a:rPr lang="en-GB" dirty="0" err="1"/>
              <a:t>Shemilt</a:t>
            </a:r>
            <a:r>
              <a:rPr lang="en-GB" dirty="0"/>
              <a:t>, D. (2003) ‘A scaffold not a cage: progression and progression models in history’ in </a:t>
            </a:r>
            <a:r>
              <a:rPr lang="en-GB" i="1" dirty="0"/>
              <a:t>Teaching History, 113,</a:t>
            </a:r>
            <a:r>
              <a:rPr lang="en-GB" dirty="0"/>
              <a:t> </a:t>
            </a:r>
            <a:r>
              <a:rPr lang="en-GB" i="1" dirty="0"/>
              <a:t>Creating Progress Edition</a:t>
            </a:r>
          </a:p>
          <a:p>
            <a:pPr lvl="1"/>
            <a:r>
              <a:rPr lang="en-GB" dirty="0" err="1"/>
              <a:t>Seixas</a:t>
            </a:r>
            <a:r>
              <a:rPr lang="en-GB" dirty="0"/>
              <a:t>, P. &amp; Morton, T. (2012) </a:t>
            </a:r>
            <a:r>
              <a:rPr lang="en-GB" i="1" dirty="0"/>
              <a:t>The Big Six Historical Thinking Concepts</a:t>
            </a:r>
            <a:r>
              <a:rPr lang="en-GB" dirty="0"/>
              <a:t>, Toronto, Nelson Education. </a:t>
            </a:r>
            <a:endParaRPr lang="en-GB" i="1" dirty="0"/>
          </a:p>
          <a:p>
            <a:r>
              <a:rPr lang="en-GB" dirty="0"/>
              <a:t>Also recommend reading the whole of </a:t>
            </a:r>
            <a:r>
              <a:rPr lang="en-GB" i="1" dirty="0"/>
              <a:t>Teaching History </a:t>
            </a:r>
            <a:r>
              <a:rPr lang="en-GB" dirty="0"/>
              <a:t>Issue 157 which has articles on assessment after levels, progression models, knowledge testing, assessing substantive knowledge and using timelines in assessment</a:t>
            </a:r>
          </a:p>
        </p:txBody>
      </p:sp>
      <p:sp>
        <p:nvSpPr>
          <p:cNvPr id="2" name="Title 1"/>
          <p:cNvSpPr>
            <a:spLocks noGrp="1"/>
          </p:cNvSpPr>
          <p:nvPr>
            <p:ph type="title"/>
          </p:nvPr>
        </p:nvSpPr>
        <p:spPr/>
        <p:txBody>
          <a:bodyPr/>
          <a:lstStyle/>
          <a:p>
            <a:r>
              <a:rPr lang="en-GB" dirty="0"/>
              <a:t>Further Reading</a:t>
            </a:r>
          </a:p>
        </p:txBody>
      </p:sp>
    </p:spTree>
    <p:extLst>
      <p:ext uri="{BB962C8B-B14F-4D97-AF65-F5344CB8AC3E}">
        <p14:creationId xmlns:p14="http://schemas.microsoft.com/office/powerpoint/2010/main" val="129199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GB" sz="3600" b="1" dirty="0"/>
              <a:t>Journey to the promised land? </a:t>
            </a:r>
            <a:r>
              <a:rPr lang="en-GB" sz="2800" b="1" dirty="0"/>
              <a:t>Mastering and assessing history after the demise of levels</a:t>
            </a:r>
            <a:endParaRPr lang="en-GB" sz="2800" dirty="0"/>
          </a:p>
        </p:txBody>
      </p:sp>
      <p:sp>
        <p:nvSpPr>
          <p:cNvPr id="5" name="Subtitle 4"/>
          <p:cNvSpPr>
            <a:spLocks noGrp="1"/>
          </p:cNvSpPr>
          <p:nvPr>
            <p:ph type="subTitle" idx="1"/>
          </p:nvPr>
        </p:nvSpPr>
        <p:spPr>
          <a:xfrm>
            <a:off x="304800" y="2260848"/>
            <a:ext cx="8534400" cy="351723"/>
          </a:xfrm>
        </p:spPr>
        <p:txBody>
          <a:bodyPr>
            <a:normAutofit fontScale="70000" lnSpcReduction="20000"/>
          </a:bodyPr>
          <a:lstStyle/>
          <a:p>
            <a:r>
              <a:rPr lang="en-GB" dirty="0"/>
              <a:t>Alex Ford – Senior Lecturer, Leeds Trinity University</a:t>
            </a:r>
          </a:p>
        </p:txBody>
      </p:sp>
      <p:sp>
        <p:nvSpPr>
          <p:cNvPr id="9" name="Rectangle 8"/>
          <p:cNvSpPr/>
          <p:nvPr/>
        </p:nvSpPr>
        <p:spPr>
          <a:xfrm>
            <a:off x="0" y="6476999"/>
            <a:ext cx="9144000" cy="399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8869" y="2685144"/>
            <a:ext cx="8686262" cy="3991427"/>
          </a:xfrm>
          <a:prstGeom prst="rect">
            <a:avLst/>
          </a:prstGeom>
        </p:spPr>
      </p:pic>
      <p:sp>
        <p:nvSpPr>
          <p:cNvPr id="8" name="Rectangle 7"/>
          <p:cNvSpPr/>
          <p:nvPr/>
        </p:nvSpPr>
        <p:spPr>
          <a:xfrm>
            <a:off x="0" y="2612571"/>
            <a:ext cx="9144000" cy="87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413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Oval 4"/>
          <p:cNvSpPr/>
          <p:nvPr/>
        </p:nvSpPr>
        <p:spPr>
          <a:xfrm>
            <a:off x="1060704" y="138790"/>
            <a:ext cx="4624832" cy="462483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Oval 5"/>
          <p:cNvSpPr/>
          <p:nvPr/>
        </p:nvSpPr>
        <p:spPr>
          <a:xfrm>
            <a:off x="3373120" y="138790"/>
            <a:ext cx="4624832" cy="46248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Oval 6"/>
          <p:cNvSpPr/>
          <p:nvPr/>
        </p:nvSpPr>
        <p:spPr>
          <a:xfrm>
            <a:off x="2216912" y="2094932"/>
            <a:ext cx="4624832" cy="462483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9" name="TextBox 8"/>
          <p:cNvSpPr txBox="1"/>
          <p:nvPr/>
        </p:nvSpPr>
        <p:spPr>
          <a:xfrm>
            <a:off x="562132" y="304800"/>
            <a:ext cx="1103187" cy="523220"/>
          </a:xfrm>
          <a:prstGeom prst="rect">
            <a:avLst/>
          </a:prstGeom>
          <a:noFill/>
        </p:spPr>
        <p:txBody>
          <a:bodyPr wrap="none" rtlCol="0">
            <a:spAutoFit/>
          </a:bodyPr>
          <a:lstStyle/>
          <a:p>
            <a:r>
              <a:rPr lang="en-GB" sz="2800" dirty="0">
                <a:solidFill>
                  <a:srgbClr val="FF0000"/>
                </a:solidFill>
              </a:rPr>
              <a:t>Pupils</a:t>
            </a:r>
          </a:p>
        </p:txBody>
      </p:sp>
      <p:sp>
        <p:nvSpPr>
          <p:cNvPr id="10" name="TextBox 9"/>
          <p:cNvSpPr txBox="1"/>
          <p:nvPr/>
        </p:nvSpPr>
        <p:spPr>
          <a:xfrm>
            <a:off x="7223733" y="304800"/>
            <a:ext cx="1548437" cy="523220"/>
          </a:xfrm>
          <a:prstGeom prst="rect">
            <a:avLst/>
          </a:prstGeom>
          <a:noFill/>
        </p:spPr>
        <p:txBody>
          <a:bodyPr wrap="none" rtlCol="0">
            <a:spAutoFit/>
          </a:bodyPr>
          <a:lstStyle/>
          <a:p>
            <a:r>
              <a:rPr lang="en-GB" sz="2800" dirty="0">
                <a:solidFill>
                  <a:srgbClr val="00B050"/>
                </a:solidFill>
              </a:rPr>
              <a:t>Teachers</a:t>
            </a:r>
          </a:p>
        </p:txBody>
      </p:sp>
      <p:sp>
        <p:nvSpPr>
          <p:cNvPr id="11" name="TextBox 10"/>
          <p:cNvSpPr txBox="1"/>
          <p:nvPr/>
        </p:nvSpPr>
        <p:spPr>
          <a:xfrm>
            <a:off x="1541951" y="6038048"/>
            <a:ext cx="1349921" cy="523220"/>
          </a:xfrm>
          <a:prstGeom prst="rect">
            <a:avLst/>
          </a:prstGeom>
          <a:noFill/>
        </p:spPr>
        <p:txBody>
          <a:bodyPr wrap="none" rtlCol="0">
            <a:spAutoFit/>
          </a:bodyPr>
          <a:lstStyle/>
          <a:p>
            <a:r>
              <a:rPr lang="en-GB" sz="2800" dirty="0">
                <a:solidFill>
                  <a:srgbClr val="0070C0"/>
                </a:solidFill>
              </a:rPr>
              <a:t>Parents</a:t>
            </a:r>
          </a:p>
        </p:txBody>
      </p:sp>
      <p:sp>
        <p:nvSpPr>
          <p:cNvPr id="3" name="Rectangle 2"/>
          <p:cNvSpPr/>
          <p:nvPr/>
        </p:nvSpPr>
        <p:spPr>
          <a:xfrm>
            <a:off x="1648895" y="1012791"/>
            <a:ext cx="1133259" cy="461665"/>
          </a:xfrm>
          <a:prstGeom prst="rect">
            <a:avLst/>
          </a:prstGeom>
        </p:spPr>
        <p:txBody>
          <a:bodyPr wrap="square">
            <a:spAutoFit/>
          </a:bodyPr>
          <a:lstStyle/>
          <a:p>
            <a:pPr lvl="0"/>
            <a:r>
              <a:rPr lang="en-GB" sz="1200" dirty="0"/>
              <a:t>Effort grades on work</a:t>
            </a:r>
          </a:p>
        </p:txBody>
      </p:sp>
      <p:sp>
        <p:nvSpPr>
          <p:cNvPr id="4" name="Rectangle 3"/>
          <p:cNvSpPr/>
          <p:nvPr/>
        </p:nvSpPr>
        <p:spPr>
          <a:xfrm>
            <a:off x="2245101" y="4030511"/>
            <a:ext cx="1176529" cy="461665"/>
          </a:xfrm>
          <a:prstGeom prst="rect">
            <a:avLst/>
          </a:prstGeom>
        </p:spPr>
        <p:txBody>
          <a:bodyPr wrap="square">
            <a:spAutoFit/>
          </a:bodyPr>
          <a:lstStyle/>
          <a:p>
            <a:pPr lvl="0"/>
            <a:r>
              <a:rPr lang="en-GB" sz="1200" dirty="0"/>
              <a:t>Effort grades over a term</a:t>
            </a:r>
          </a:p>
        </p:txBody>
      </p:sp>
      <p:sp>
        <p:nvSpPr>
          <p:cNvPr id="13" name="Rectangle 12"/>
          <p:cNvSpPr/>
          <p:nvPr/>
        </p:nvSpPr>
        <p:spPr>
          <a:xfrm>
            <a:off x="2586628" y="279344"/>
            <a:ext cx="1204350" cy="646331"/>
          </a:xfrm>
          <a:prstGeom prst="rect">
            <a:avLst/>
          </a:prstGeom>
        </p:spPr>
        <p:txBody>
          <a:bodyPr wrap="square">
            <a:spAutoFit/>
          </a:bodyPr>
          <a:lstStyle/>
          <a:p>
            <a:pPr lvl="0"/>
            <a:r>
              <a:rPr lang="en-GB" sz="1200" dirty="0"/>
              <a:t>Comment marking on work</a:t>
            </a:r>
          </a:p>
        </p:txBody>
      </p:sp>
      <p:sp>
        <p:nvSpPr>
          <p:cNvPr id="14" name="Rectangle 13"/>
          <p:cNvSpPr/>
          <p:nvPr/>
        </p:nvSpPr>
        <p:spPr>
          <a:xfrm>
            <a:off x="3946851" y="6092205"/>
            <a:ext cx="1141979" cy="276999"/>
          </a:xfrm>
          <a:prstGeom prst="rect">
            <a:avLst/>
          </a:prstGeom>
        </p:spPr>
        <p:txBody>
          <a:bodyPr wrap="none">
            <a:spAutoFit/>
          </a:bodyPr>
          <a:lstStyle/>
          <a:p>
            <a:pPr lvl="0"/>
            <a:r>
              <a:rPr lang="en-GB" sz="1200" dirty="0"/>
              <a:t>Annual reports</a:t>
            </a:r>
          </a:p>
        </p:txBody>
      </p:sp>
      <p:sp>
        <p:nvSpPr>
          <p:cNvPr id="15" name="Rectangle 14"/>
          <p:cNvSpPr/>
          <p:nvPr/>
        </p:nvSpPr>
        <p:spPr>
          <a:xfrm>
            <a:off x="3961311" y="748959"/>
            <a:ext cx="1406416" cy="646331"/>
          </a:xfrm>
          <a:prstGeom prst="rect">
            <a:avLst/>
          </a:prstGeom>
        </p:spPr>
        <p:txBody>
          <a:bodyPr wrap="square">
            <a:spAutoFit/>
          </a:bodyPr>
          <a:lstStyle/>
          <a:p>
            <a:pPr lvl="0"/>
            <a:r>
              <a:rPr lang="en-GB" sz="1200" dirty="0"/>
              <a:t>One to one discussions with students</a:t>
            </a:r>
          </a:p>
        </p:txBody>
      </p:sp>
      <p:sp>
        <p:nvSpPr>
          <p:cNvPr id="16" name="Rectangle 15"/>
          <p:cNvSpPr/>
          <p:nvPr/>
        </p:nvSpPr>
        <p:spPr>
          <a:xfrm>
            <a:off x="1614472" y="2404659"/>
            <a:ext cx="1273935" cy="646331"/>
          </a:xfrm>
          <a:prstGeom prst="rect">
            <a:avLst/>
          </a:prstGeom>
        </p:spPr>
        <p:txBody>
          <a:bodyPr wrap="square">
            <a:spAutoFit/>
          </a:bodyPr>
          <a:lstStyle/>
          <a:p>
            <a:pPr lvl="0"/>
            <a:r>
              <a:rPr lang="en-GB" sz="1200" dirty="0"/>
              <a:t>NC Levels / GCSE grades on pieces of work</a:t>
            </a:r>
          </a:p>
        </p:txBody>
      </p:sp>
      <p:sp>
        <p:nvSpPr>
          <p:cNvPr id="17" name="Rectangle 16"/>
          <p:cNvSpPr/>
          <p:nvPr/>
        </p:nvSpPr>
        <p:spPr>
          <a:xfrm>
            <a:off x="2293611" y="1754089"/>
            <a:ext cx="1269757" cy="646331"/>
          </a:xfrm>
          <a:prstGeom prst="rect">
            <a:avLst/>
          </a:prstGeom>
        </p:spPr>
        <p:txBody>
          <a:bodyPr wrap="square">
            <a:spAutoFit/>
          </a:bodyPr>
          <a:lstStyle/>
          <a:p>
            <a:pPr lvl="0"/>
            <a:r>
              <a:rPr lang="en-GB" sz="1200" dirty="0"/>
              <a:t>NC Levels / GCSE grades each lesson</a:t>
            </a:r>
          </a:p>
        </p:txBody>
      </p:sp>
      <p:sp>
        <p:nvSpPr>
          <p:cNvPr id="18" name="Rectangle 17"/>
          <p:cNvSpPr/>
          <p:nvPr/>
        </p:nvSpPr>
        <p:spPr>
          <a:xfrm>
            <a:off x="4171017" y="3031410"/>
            <a:ext cx="1457085" cy="646331"/>
          </a:xfrm>
          <a:prstGeom prst="rect">
            <a:avLst/>
          </a:prstGeom>
        </p:spPr>
        <p:txBody>
          <a:bodyPr wrap="square">
            <a:spAutoFit/>
          </a:bodyPr>
          <a:lstStyle/>
          <a:p>
            <a:pPr lvl="0"/>
            <a:r>
              <a:rPr lang="en-GB" sz="1200" dirty="0"/>
              <a:t>NC Levels / GCSE grades at the end of a year</a:t>
            </a:r>
          </a:p>
        </p:txBody>
      </p:sp>
      <p:sp>
        <p:nvSpPr>
          <p:cNvPr id="19" name="Rectangle 18"/>
          <p:cNvSpPr/>
          <p:nvPr/>
        </p:nvSpPr>
        <p:spPr>
          <a:xfrm>
            <a:off x="3526413" y="2346551"/>
            <a:ext cx="1289208" cy="646331"/>
          </a:xfrm>
          <a:prstGeom prst="rect">
            <a:avLst/>
          </a:prstGeom>
        </p:spPr>
        <p:txBody>
          <a:bodyPr wrap="square">
            <a:spAutoFit/>
          </a:bodyPr>
          <a:lstStyle/>
          <a:p>
            <a:pPr lvl="0"/>
            <a:r>
              <a:rPr lang="en-GB" sz="1200" dirty="0"/>
              <a:t>NC Levels / GCSE grades each half term</a:t>
            </a:r>
          </a:p>
        </p:txBody>
      </p:sp>
      <p:sp>
        <p:nvSpPr>
          <p:cNvPr id="20" name="Rectangle 19"/>
          <p:cNvSpPr/>
          <p:nvPr/>
        </p:nvSpPr>
        <p:spPr>
          <a:xfrm>
            <a:off x="5253910" y="5280027"/>
            <a:ext cx="1443959" cy="461665"/>
          </a:xfrm>
          <a:prstGeom prst="rect">
            <a:avLst/>
          </a:prstGeom>
        </p:spPr>
        <p:txBody>
          <a:bodyPr wrap="square">
            <a:spAutoFit/>
          </a:bodyPr>
          <a:lstStyle/>
          <a:p>
            <a:r>
              <a:rPr lang="en-GB" sz="1200" dirty="0"/>
              <a:t>Parents’ evening appointments</a:t>
            </a:r>
          </a:p>
        </p:txBody>
      </p:sp>
      <p:sp>
        <p:nvSpPr>
          <p:cNvPr id="21" name="Rectangle 20"/>
          <p:cNvSpPr/>
          <p:nvPr/>
        </p:nvSpPr>
        <p:spPr>
          <a:xfrm>
            <a:off x="5656219" y="1620119"/>
            <a:ext cx="1596831" cy="461665"/>
          </a:xfrm>
          <a:prstGeom prst="rect">
            <a:avLst/>
          </a:prstGeom>
        </p:spPr>
        <p:txBody>
          <a:bodyPr wrap="square">
            <a:spAutoFit/>
          </a:bodyPr>
          <a:lstStyle/>
          <a:p>
            <a:r>
              <a:rPr lang="en-GB" sz="1200" dirty="0"/>
              <a:t>Levels entered on a data system</a:t>
            </a:r>
          </a:p>
        </p:txBody>
      </p:sp>
      <p:sp>
        <p:nvSpPr>
          <p:cNvPr id="22" name="Rectangle 21"/>
          <p:cNvSpPr/>
          <p:nvPr/>
        </p:nvSpPr>
        <p:spPr>
          <a:xfrm>
            <a:off x="6130732" y="2128040"/>
            <a:ext cx="1556229" cy="646331"/>
          </a:xfrm>
          <a:prstGeom prst="rect">
            <a:avLst/>
          </a:prstGeom>
        </p:spPr>
        <p:txBody>
          <a:bodyPr wrap="square">
            <a:spAutoFit/>
          </a:bodyPr>
          <a:lstStyle/>
          <a:p>
            <a:r>
              <a:rPr lang="en-GB" sz="1200" dirty="0"/>
              <a:t>Analysis of class/year set of exam results</a:t>
            </a:r>
          </a:p>
        </p:txBody>
      </p:sp>
      <p:sp>
        <p:nvSpPr>
          <p:cNvPr id="29" name="Rectangle 28"/>
          <p:cNvSpPr/>
          <p:nvPr/>
        </p:nvSpPr>
        <p:spPr>
          <a:xfrm>
            <a:off x="5269110" y="471870"/>
            <a:ext cx="1596831" cy="461665"/>
          </a:xfrm>
          <a:prstGeom prst="rect">
            <a:avLst/>
          </a:prstGeom>
        </p:spPr>
        <p:txBody>
          <a:bodyPr wrap="square">
            <a:spAutoFit/>
          </a:bodyPr>
          <a:lstStyle/>
          <a:p>
            <a:r>
              <a:rPr lang="en-GB" sz="1200" dirty="0"/>
              <a:t>Reflections on a lesson</a:t>
            </a:r>
          </a:p>
        </p:txBody>
      </p:sp>
      <p:sp>
        <p:nvSpPr>
          <p:cNvPr id="2" name="TextBox 1"/>
          <p:cNvSpPr txBox="1"/>
          <p:nvPr/>
        </p:nvSpPr>
        <p:spPr>
          <a:xfrm>
            <a:off x="5975889" y="6389888"/>
            <a:ext cx="3010761" cy="307777"/>
          </a:xfrm>
          <a:prstGeom prst="rect">
            <a:avLst/>
          </a:prstGeom>
          <a:noFill/>
        </p:spPr>
        <p:txBody>
          <a:bodyPr wrap="none" rtlCol="0">
            <a:spAutoFit/>
          </a:bodyPr>
          <a:lstStyle/>
          <a:p>
            <a:r>
              <a:rPr lang="en-GB" sz="1400" dirty="0"/>
              <a:t>Based on Burnham &amp; Brown (2014)</a:t>
            </a:r>
          </a:p>
        </p:txBody>
      </p:sp>
    </p:spTree>
    <p:extLst>
      <p:ext uri="{BB962C8B-B14F-4D97-AF65-F5344CB8AC3E}">
        <p14:creationId xmlns:p14="http://schemas.microsoft.com/office/powerpoint/2010/main" val="3673045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1060704" y="138790"/>
            <a:ext cx="6937248" cy="6580974"/>
            <a:chOff x="0" y="0"/>
            <a:chExt cx="6291072" cy="5967984"/>
          </a:xfrm>
        </p:grpSpPr>
        <p:sp>
          <p:nvSpPr>
            <p:cNvPr id="5" name="Oval 4"/>
            <p:cNvSpPr/>
            <p:nvPr/>
          </p:nvSpPr>
          <p:spPr>
            <a:xfrm>
              <a:off x="0" y="0"/>
              <a:ext cx="4194048" cy="419404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Oval 5"/>
            <p:cNvSpPr/>
            <p:nvPr/>
          </p:nvSpPr>
          <p:spPr>
            <a:xfrm>
              <a:off x="2097024" y="0"/>
              <a:ext cx="4194048" cy="4194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Oval 6"/>
            <p:cNvSpPr/>
            <p:nvPr/>
          </p:nvSpPr>
          <p:spPr>
            <a:xfrm>
              <a:off x="1048512" y="1773936"/>
              <a:ext cx="4194048" cy="419404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9" name="TextBox 8"/>
          <p:cNvSpPr txBox="1"/>
          <p:nvPr/>
        </p:nvSpPr>
        <p:spPr>
          <a:xfrm>
            <a:off x="562132" y="304800"/>
            <a:ext cx="1103187" cy="523220"/>
          </a:xfrm>
          <a:prstGeom prst="rect">
            <a:avLst/>
          </a:prstGeom>
          <a:noFill/>
        </p:spPr>
        <p:txBody>
          <a:bodyPr wrap="none" rtlCol="0">
            <a:spAutoFit/>
          </a:bodyPr>
          <a:lstStyle/>
          <a:p>
            <a:r>
              <a:rPr lang="en-GB" sz="2800" dirty="0">
                <a:solidFill>
                  <a:srgbClr val="FF0000"/>
                </a:solidFill>
              </a:rPr>
              <a:t>Pupils</a:t>
            </a:r>
          </a:p>
        </p:txBody>
      </p:sp>
      <p:sp>
        <p:nvSpPr>
          <p:cNvPr id="10" name="TextBox 9"/>
          <p:cNvSpPr txBox="1"/>
          <p:nvPr/>
        </p:nvSpPr>
        <p:spPr>
          <a:xfrm>
            <a:off x="7223733" y="304800"/>
            <a:ext cx="1548437" cy="523220"/>
          </a:xfrm>
          <a:prstGeom prst="rect">
            <a:avLst/>
          </a:prstGeom>
          <a:noFill/>
        </p:spPr>
        <p:txBody>
          <a:bodyPr wrap="none" rtlCol="0">
            <a:spAutoFit/>
          </a:bodyPr>
          <a:lstStyle/>
          <a:p>
            <a:r>
              <a:rPr lang="en-GB" sz="2800" dirty="0">
                <a:solidFill>
                  <a:srgbClr val="00B050"/>
                </a:solidFill>
              </a:rPr>
              <a:t>Teachers</a:t>
            </a:r>
          </a:p>
        </p:txBody>
      </p:sp>
      <p:sp>
        <p:nvSpPr>
          <p:cNvPr id="11" name="TextBox 10"/>
          <p:cNvSpPr txBox="1"/>
          <p:nvPr/>
        </p:nvSpPr>
        <p:spPr>
          <a:xfrm>
            <a:off x="1541951" y="6038048"/>
            <a:ext cx="1349921" cy="523220"/>
          </a:xfrm>
          <a:prstGeom prst="rect">
            <a:avLst/>
          </a:prstGeom>
          <a:noFill/>
        </p:spPr>
        <p:txBody>
          <a:bodyPr wrap="none" rtlCol="0">
            <a:spAutoFit/>
          </a:bodyPr>
          <a:lstStyle/>
          <a:p>
            <a:r>
              <a:rPr lang="en-GB" sz="2800" dirty="0">
                <a:solidFill>
                  <a:srgbClr val="0070C0"/>
                </a:solidFill>
              </a:rPr>
              <a:t>Parents</a:t>
            </a:r>
          </a:p>
        </p:txBody>
      </p:sp>
      <p:sp>
        <p:nvSpPr>
          <p:cNvPr id="2" name="TextBox 1"/>
          <p:cNvSpPr txBox="1"/>
          <p:nvPr/>
        </p:nvSpPr>
        <p:spPr>
          <a:xfrm>
            <a:off x="1430502" y="994030"/>
            <a:ext cx="2031811" cy="1569660"/>
          </a:xfrm>
          <a:prstGeom prst="rect">
            <a:avLst/>
          </a:prstGeom>
          <a:noFill/>
        </p:spPr>
        <p:txBody>
          <a:bodyPr wrap="square" rtlCol="0">
            <a:spAutoFit/>
          </a:bodyPr>
          <a:lstStyle/>
          <a:p>
            <a:pPr algn="ctr"/>
            <a:r>
              <a:rPr lang="en-GB" sz="1600" dirty="0">
                <a:solidFill>
                  <a:srgbClr val="FF0000"/>
                </a:solidFill>
              </a:rPr>
              <a:t>Inform students of </a:t>
            </a:r>
            <a:r>
              <a:rPr lang="en-GB" sz="1600" b="1" u="sng" dirty="0">
                <a:solidFill>
                  <a:srgbClr val="FF0000"/>
                </a:solidFill>
              </a:rPr>
              <a:t>attainment </a:t>
            </a:r>
            <a:r>
              <a:rPr lang="en-GB" sz="1600" dirty="0">
                <a:solidFill>
                  <a:srgbClr val="FF0000"/>
                </a:solidFill>
              </a:rPr>
              <a:t>and  </a:t>
            </a:r>
            <a:r>
              <a:rPr lang="en-GB" sz="1600" b="1" u="sng" dirty="0">
                <a:solidFill>
                  <a:srgbClr val="FF0000"/>
                </a:solidFill>
              </a:rPr>
              <a:t>progress</a:t>
            </a:r>
            <a:r>
              <a:rPr lang="en-GB" sz="1600" b="1" dirty="0">
                <a:solidFill>
                  <a:srgbClr val="FF0000"/>
                </a:solidFill>
              </a:rPr>
              <a:t> </a:t>
            </a:r>
            <a:r>
              <a:rPr lang="en-GB" sz="1600" dirty="0">
                <a:solidFill>
                  <a:srgbClr val="FF0000"/>
                </a:solidFill>
              </a:rPr>
              <a:t>made</a:t>
            </a:r>
          </a:p>
          <a:p>
            <a:pPr algn="ctr"/>
            <a:endParaRPr lang="en-GB" sz="1600" dirty="0">
              <a:solidFill>
                <a:srgbClr val="FF0000"/>
              </a:solidFill>
            </a:endParaRPr>
          </a:p>
          <a:p>
            <a:pPr algn="ctr"/>
            <a:r>
              <a:rPr lang="en-GB" sz="1600" dirty="0">
                <a:solidFill>
                  <a:srgbClr val="FF0000"/>
                </a:solidFill>
              </a:rPr>
              <a:t>Help students to </a:t>
            </a:r>
            <a:r>
              <a:rPr lang="en-GB" sz="1600" b="1" u="sng" dirty="0">
                <a:solidFill>
                  <a:srgbClr val="FF0000"/>
                </a:solidFill>
              </a:rPr>
              <a:t>improve</a:t>
            </a:r>
          </a:p>
        </p:txBody>
      </p:sp>
      <p:sp>
        <p:nvSpPr>
          <p:cNvPr id="12" name="TextBox 11"/>
          <p:cNvSpPr txBox="1"/>
          <p:nvPr/>
        </p:nvSpPr>
        <p:spPr>
          <a:xfrm>
            <a:off x="5593208" y="828020"/>
            <a:ext cx="2031811" cy="1815882"/>
          </a:xfrm>
          <a:prstGeom prst="rect">
            <a:avLst/>
          </a:prstGeom>
          <a:noFill/>
        </p:spPr>
        <p:txBody>
          <a:bodyPr wrap="square" rtlCol="0">
            <a:spAutoFit/>
          </a:bodyPr>
          <a:lstStyle/>
          <a:p>
            <a:pPr algn="ctr"/>
            <a:r>
              <a:rPr lang="en-GB" sz="1600" dirty="0">
                <a:solidFill>
                  <a:srgbClr val="00B050"/>
                </a:solidFill>
              </a:rPr>
              <a:t>Help teachers to establish </a:t>
            </a:r>
            <a:r>
              <a:rPr lang="en-GB" sz="1600" b="1" u="sng" dirty="0">
                <a:solidFill>
                  <a:srgbClr val="00B050"/>
                </a:solidFill>
              </a:rPr>
              <a:t>attainment</a:t>
            </a:r>
            <a:r>
              <a:rPr lang="en-GB" sz="1600" dirty="0">
                <a:solidFill>
                  <a:srgbClr val="00B050"/>
                </a:solidFill>
              </a:rPr>
              <a:t> and </a:t>
            </a:r>
            <a:r>
              <a:rPr lang="en-GB" sz="1600" b="1" u="sng" dirty="0">
                <a:solidFill>
                  <a:srgbClr val="00B050"/>
                </a:solidFill>
              </a:rPr>
              <a:t>progress</a:t>
            </a:r>
            <a:r>
              <a:rPr lang="en-GB" sz="1600" dirty="0">
                <a:solidFill>
                  <a:srgbClr val="00B050"/>
                </a:solidFill>
              </a:rPr>
              <a:t> of pupils.</a:t>
            </a:r>
          </a:p>
          <a:p>
            <a:pPr algn="ctr"/>
            <a:r>
              <a:rPr lang="en-GB" sz="1600" dirty="0">
                <a:solidFill>
                  <a:srgbClr val="00B050"/>
                </a:solidFill>
              </a:rPr>
              <a:t> </a:t>
            </a:r>
          </a:p>
          <a:p>
            <a:pPr algn="ctr"/>
            <a:r>
              <a:rPr lang="en-GB" sz="1600" b="1" u="sng" dirty="0">
                <a:solidFill>
                  <a:srgbClr val="00B050"/>
                </a:solidFill>
              </a:rPr>
              <a:t>Identify </a:t>
            </a:r>
            <a:r>
              <a:rPr lang="en-GB" sz="1600" dirty="0">
                <a:solidFill>
                  <a:srgbClr val="00B050"/>
                </a:solidFill>
              </a:rPr>
              <a:t>and</a:t>
            </a:r>
            <a:r>
              <a:rPr lang="en-GB" sz="1600" b="1" u="sng" dirty="0">
                <a:solidFill>
                  <a:srgbClr val="00B050"/>
                </a:solidFill>
              </a:rPr>
              <a:t> plan </a:t>
            </a:r>
            <a:r>
              <a:rPr lang="en-GB" sz="1600" dirty="0">
                <a:solidFill>
                  <a:srgbClr val="00B050"/>
                </a:solidFill>
              </a:rPr>
              <a:t>for next steps</a:t>
            </a:r>
          </a:p>
        </p:txBody>
      </p:sp>
      <p:sp>
        <p:nvSpPr>
          <p:cNvPr id="13" name="TextBox 12"/>
          <p:cNvSpPr txBox="1"/>
          <p:nvPr/>
        </p:nvSpPr>
        <p:spPr>
          <a:xfrm>
            <a:off x="3045430" y="4834032"/>
            <a:ext cx="2791968" cy="1569660"/>
          </a:xfrm>
          <a:prstGeom prst="rect">
            <a:avLst/>
          </a:prstGeom>
          <a:noFill/>
        </p:spPr>
        <p:txBody>
          <a:bodyPr wrap="square" rtlCol="0">
            <a:spAutoFit/>
          </a:bodyPr>
          <a:lstStyle/>
          <a:p>
            <a:pPr algn="ctr"/>
            <a:r>
              <a:rPr lang="en-GB" sz="1600" dirty="0">
                <a:solidFill>
                  <a:srgbClr val="0070C0"/>
                </a:solidFill>
              </a:rPr>
              <a:t>Gain an understanding of their child’s </a:t>
            </a:r>
            <a:r>
              <a:rPr lang="en-GB" sz="1600" b="1" u="sng" dirty="0">
                <a:solidFill>
                  <a:srgbClr val="0070C0"/>
                </a:solidFill>
              </a:rPr>
              <a:t>strengths/weaknesses</a:t>
            </a:r>
            <a:r>
              <a:rPr lang="en-GB" sz="1600" dirty="0">
                <a:solidFill>
                  <a:srgbClr val="0070C0"/>
                </a:solidFill>
              </a:rPr>
              <a:t>.</a:t>
            </a:r>
          </a:p>
          <a:p>
            <a:pPr algn="ctr"/>
            <a:endParaRPr lang="en-GB" sz="1600" dirty="0">
              <a:solidFill>
                <a:srgbClr val="0070C0"/>
              </a:solidFill>
            </a:endParaRPr>
          </a:p>
          <a:p>
            <a:pPr algn="ctr"/>
            <a:r>
              <a:rPr lang="en-GB" sz="1600" dirty="0">
                <a:solidFill>
                  <a:srgbClr val="0070C0"/>
                </a:solidFill>
              </a:rPr>
              <a:t>Establish if they are making suitable</a:t>
            </a:r>
            <a:r>
              <a:rPr lang="en-GB" sz="1600" b="1" dirty="0">
                <a:solidFill>
                  <a:srgbClr val="0070C0"/>
                </a:solidFill>
              </a:rPr>
              <a:t> </a:t>
            </a:r>
            <a:r>
              <a:rPr lang="en-GB" sz="1600" b="1" u="sng" dirty="0">
                <a:solidFill>
                  <a:srgbClr val="0070C0"/>
                </a:solidFill>
              </a:rPr>
              <a:t>progress.</a:t>
            </a:r>
          </a:p>
        </p:txBody>
      </p:sp>
      <p:pic>
        <p:nvPicPr>
          <p:cNvPr id="14" name="Picture 2" descr="Displaying IMG_027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09106" y="0"/>
            <a:ext cx="7689234" cy="686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22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Oval 1"/>
          <p:cNvSpPr/>
          <p:nvPr/>
        </p:nvSpPr>
        <p:spPr>
          <a:xfrm>
            <a:off x="688895" y="1306046"/>
            <a:ext cx="7951247" cy="3544692"/>
          </a:xfrm>
          <a:prstGeom prst="ellipse">
            <a:avLst/>
          </a:prstGeom>
          <a:gradFill flip="none" rotWithShape="1">
            <a:gsLst>
              <a:gs pos="0">
                <a:schemeClr val="accent4">
                  <a:lumMod val="40000"/>
                  <a:lumOff val="60000"/>
                </a:schemeClr>
              </a:gs>
              <a:gs pos="34000">
                <a:schemeClr val="accent4">
                  <a:lumMod val="45000"/>
                  <a:lumOff val="55000"/>
                </a:schemeClr>
              </a:gs>
              <a:gs pos="50000">
                <a:schemeClr val="accent4">
                  <a:lumMod val="45000"/>
                  <a:lumOff val="55000"/>
                </a:schemeClr>
              </a:gs>
              <a:gs pos="100000">
                <a:schemeClr val="bg1"/>
              </a:gs>
            </a:gsLst>
            <a:path path="circle">
              <a:fillToRect l="50000" t="50000" r="50000" b="50000"/>
            </a:path>
            <a:tileRect/>
          </a:gra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2800"/>
          </a:p>
        </p:txBody>
      </p:sp>
      <p:grpSp>
        <p:nvGrpSpPr>
          <p:cNvPr id="8" name="Group 7"/>
          <p:cNvGrpSpPr/>
          <p:nvPr/>
        </p:nvGrpSpPr>
        <p:grpSpPr>
          <a:xfrm>
            <a:off x="1060704" y="138790"/>
            <a:ext cx="6937248" cy="6580974"/>
            <a:chOff x="0" y="0"/>
            <a:chExt cx="6291072" cy="5967984"/>
          </a:xfrm>
        </p:grpSpPr>
        <p:sp>
          <p:nvSpPr>
            <p:cNvPr id="5" name="Oval 4"/>
            <p:cNvSpPr/>
            <p:nvPr/>
          </p:nvSpPr>
          <p:spPr>
            <a:xfrm>
              <a:off x="0" y="0"/>
              <a:ext cx="4194048" cy="4194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Oval 5"/>
            <p:cNvSpPr/>
            <p:nvPr/>
          </p:nvSpPr>
          <p:spPr>
            <a:xfrm>
              <a:off x="2097024" y="0"/>
              <a:ext cx="4194048" cy="4194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Oval 6"/>
            <p:cNvSpPr/>
            <p:nvPr/>
          </p:nvSpPr>
          <p:spPr>
            <a:xfrm>
              <a:off x="1048512" y="1773936"/>
              <a:ext cx="4194048" cy="419404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grpSp>
      <p:sp>
        <p:nvSpPr>
          <p:cNvPr id="9" name="TextBox 8"/>
          <p:cNvSpPr txBox="1"/>
          <p:nvPr/>
        </p:nvSpPr>
        <p:spPr>
          <a:xfrm>
            <a:off x="562132" y="304800"/>
            <a:ext cx="1103187" cy="523220"/>
          </a:xfrm>
          <a:prstGeom prst="rect">
            <a:avLst/>
          </a:prstGeom>
          <a:noFill/>
        </p:spPr>
        <p:txBody>
          <a:bodyPr wrap="none" rtlCol="0">
            <a:spAutoFit/>
          </a:bodyPr>
          <a:lstStyle/>
          <a:p>
            <a:r>
              <a:rPr lang="en-GB" sz="2800" dirty="0">
                <a:solidFill>
                  <a:srgbClr val="FF0000"/>
                </a:solidFill>
              </a:rPr>
              <a:t>Pupils</a:t>
            </a:r>
          </a:p>
        </p:txBody>
      </p:sp>
      <p:sp>
        <p:nvSpPr>
          <p:cNvPr id="10" name="TextBox 9"/>
          <p:cNvSpPr txBox="1"/>
          <p:nvPr/>
        </p:nvSpPr>
        <p:spPr>
          <a:xfrm>
            <a:off x="7223733" y="304800"/>
            <a:ext cx="1548437" cy="523220"/>
          </a:xfrm>
          <a:prstGeom prst="rect">
            <a:avLst/>
          </a:prstGeom>
          <a:noFill/>
        </p:spPr>
        <p:txBody>
          <a:bodyPr wrap="none" rtlCol="0">
            <a:spAutoFit/>
          </a:bodyPr>
          <a:lstStyle/>
          <a:p>
            <a:r>
              <a:rPr lang="en-GB" sz="2800" dirty="0">
                <a:solidFill>
                  <a:srgbClr val="00B050"/>
                </a:solidFill>
              </a:rPr>
              <a:t>Teachers</a:t>
            </a:r>
          </a:p>
        </p:txBody>
      </p:sp>
      <p:sp>
        <p:nvSpPr>
          <p:cNvPr id="11" name="TextBox 10"/>
          <p:cNvSpPr txBox="1"/>
          <p:nvPr/>
        </p:nvSpPr>
        <p:spPr>
          <a:xfrm>
            <a:off x="1541951" y="6038048"/>
            <a:ext cx="1349921" cy="523220"/>
          </a:xfrm>
          <a:prstGeom prst="rect">
            <a:avLst/>
          </a:prstGeom>
          <a:noFill/>
        </p:spPr>
        <p:txBody>
          <a:bodyPr wrap="none" rtlCol="0">
            <a:spAutoFit/>
          </a:bodyPr>
          <a:lstStyle/>
          <a:p>
            <a:r>
              <a:rPr lang="en-GB" sz="2800" dirty="0">
                <a:solidFill>
                  <a:srgbClr val="0070C0"/>
                </a:solidFill>
              </a:rPr>
              <a:t>Parents</a:t>
            </a:r>
          </a:p>
        </p:txBody>
      </p:sp>
      <p:sp>
        <p:nvSpPr>
          <p:cNvPr id="3" name="Rectangle 2"/>
          <p:cNvSpPr/>
          <p:nvPr/>
        </p:nvSpPr>
        <p:spPr>
          <a:xfrm>
            <a:off x="1648895" y="1012791"/>
            <a:ext cx="1133259" cy="461665"/>
          </a:xfrm>
          <a:prstGeom prst="rect">
            <a:avLst/>
          </a:prstGeom>
        </p:spPr>
        <p:txBody>
          <a:bodyPr wrap="square">
            <a:spAutoFit/>
          </a:bodyPr>
          <a:lstStyle/>
          <a:p>
            <a:r>
              <a:rPr lang="en-GB" sz="1200" dirty="0">
                <a:solidFill>
                  <a:prstClr val="black"/>
                </a:solidFill>
              </a:rPr>
              <a:t>Effort grades on work</a:t>
            </a:r>
          </a:p>
        </p:txBody>
      </p:sp>
      <p:sp>
        <p:nvSpPr>
          <p:cNvPr id="4" name="Rectangle 3"/>
          <p:cNvSpPr/>
          <p:nvPr/>
        </p:nvSpPr>
        <p:spPr>
          <a:xfrm>
            <a:off x="2245101" y="4030511"/>
            <a:ext cx="1176529" cy="461665"/>
          </a:xfrm>
          <a:prstGeom prst="rect">
            <a:avLst/>
          </a:prstGeom>
        </p:spPr>
        <p:txBody>
          <a:bodyPr wrap="square">
            <a:spAutoFit/>
          </a:bodyPr>
          <a:lstStyle/>
          <a:p>
            <a:r>
              <a:rPr lang="en-GB" sz="1200" dirty="0">
                <a:solidFill>
                  <a:prstClr val="black"/>
                </a:solidFill>
              </a:rPr>
              <a:t>Effort grades over a term</a:t>
            </a:r>
          </a:p>
        </p:txBody>
      </p:sp>
      <p:sp>
        <p:nvSpPr>
          <p:cNvPr id="13" name="Rectangle 12"/>
          <p:cNvSpPr/>
          <p:nvPr/>
        </p:nvSpPr>
        <p:spPr>
          <a:xfrm>
            <a:off x="2586628" y="279344"/>
            <a:ext cx="1204350" cy="646331"/>
          </a:xfrm>
          <a:prstGeom prst="rect">
            <a:avLst/>
          </a:prstGeom>
        </p:spPr>
        <p:txBody>
          <a:bodyPr wrap="square">
            <a:spAutoFit/>
          </a:bodyPr>
          <a:lstStyle/>
          <a:p>
            <a:r>
              <a:rPr lang="en-GB" sz="1200" dirty="0">
                <a:solidFill>
                  <a:prstClr val="black"/>
                </a:solidFill>
              </a:rPr>
              <a:t>Comment marking on work</a:t>
            </a:r>
          </a:p>
        </p:txBody>
      </p:sp>
      <p:sp>
        <p:nvSpPr>
          <p:cNvPr id="14" name="Rectangle 13"/>
          <p:cNvSpPr/>
          <p:nvPr/>
        </p:nvSpPr>
        <p:spPr>
          <a:xfrm>
            <a:off x="3946851" y="6092205"/>
            <a:ext cx="1141979" cy="276999"/>
          </a:xfrm>
          <a:prstGeom prst="rect">
            <a:avLst/>
          </a:prstGeom>
        </p:spPr>
        <p:txBody>
          <a:bodyPr wrap="none">
            <a:spAutoFit/>
          </a:bodyPr>
          <a:lstStyle/>
          <a:p>
            <a:r>
              <a:rPr lang="en-GB" sz="1200" dirty="0">
                <a:solidFill>
                  <a:prstClr val="black"/>
                </a:solidFill>
              </a:rPr>
              <a:t>Annual reports</a:t>
            </a:r>
          </a:p>
        </p:txBody>
      </p:sp>
      <p:sp>
        <p:nvSpPr>
          <p:cNvPr id="15" name="Rectangle 14"/>
          <p:cNvSpPr/>
          <p:nvPr/>
        </p:nvSpPr>
        <p:spPr>
          <a:xfrm>
            <a:off x="3961311" y="748959"/>
            <a:ext cx="1406416" cy="646331"/>
          </a:xfrm>
          <a:prstGeom prst="rect">
            <a:avLst/>
          </a:prstGeom>
        </p:spPr>
        <p:txBody>
          <a:bodyPr wrap="square">
            <a:spAutoFit/>
          </a:bodyPr>
          <a:lstStyle/>
          <a:p>
            <a:r>
              <a:rPr lang="en-GB" sz="1200" dirty="0">
                <a:solidFill>
                  <a:prstClr val="black"/>
                </a:solidFill>
              </a:rPr>
              <a:t>One to one discussions with students</a:t>
            </a:r>
          </a:p>
        </p:txBody>
      </p:sp>
      <p:sp>
        <p:nvSpPr>
          <p:cNvPr id="16" name="Rectangle 15"/>
          <p:cNvSpPr/>
          <p:nvPr/>
        </p:nvSpPr>
        <p:spPr>
          <a:xfrm>
            <a:off x="1614472" y="2404659"/>
            <a:ext cx="1273935" cy="646331"/>
          </a:xfrm>
          <a:prstGeom prst="rect">
            <a:avLst/>
          </a:prstGeom>
        </p:spPr>
        <p:txBody>
          <a:bodyPr wrap="square">
            <a:spAutoFit/>
          </a:bodyPr>
          <a:lstStyle/>
          <a:p>
            <a:r>
              <a:rPr lang="en-GB" sz="1200" dirty="0">
                <a:solidFill>
                  <a:prstClr val="black"/>
                </a:solidFill>
              </a:rPr>
              <a:t>NC Levels / GCSE grades on pieces of work</a:t>
            </a:r>
          </a:p>
        </p:txBody>
      </p:sp>
      <p:sp>
        <p:nvSpPr>
          <p:cNvPr id="17" name="Rectangle 16"/>
          <p:cNvSpPr/>
          <p:nvPr/>
        </p:nvSpPr>
        <p:spPr>
          <a:xfrm>
            <a:off x="2293611" y="1754089"/>
            <a:ext cx="1269757" cy="646331"/>
          </a:xfrm>
          <a:prstGeom prst="rect">
            <a:avLst/>
          </a:prstGeom>
        </p:spPr>
        <p:txBody>
          <a:bodyPr wrap="square">
            <a:spAutoFit/>
          </a:bodyPr>
          <a:lstStyle/>
          <a:p>
            <a:r>
              <a:rPr lang="en-GB" sz="1200" dirty="0">
                <a:solidFill>
                  <a:prstClr val="black"/>
                </a:solidFill>
              </a:rPr>
              <a:t>NC Levels / GCSE grades each lesson</a:t>
            </a:r>
          </a:p>
        </p:txBody>
      </p:sp>
      <p:sp>
        <p:nvSpPr>
          <p:cNvPr id="18" name="Rectangle 17"/>
          <p:cNvSpPr/>
          <p:nvPr/>
        </p:nvSpPr>
        <p:spPr>
          <a:xfrm>
            <a:off x="4171017" y="3031410"/>
            <a:ext cx="1457085" cy="646331"/>
          </a:xfrm>
          <a:prstGeom prst="rect">
            <a:avLst/>
          </a:prstGeom>
        </p:spPr>
        <p:txBody>
          <a:bodyPr wrap="square">
            <a:spAutoFit/>
          </a:bodyPr>
          <a:lstStyle/>
          <a:p>
            <a:r>
              <a:rPr lang="en-GB" sz="1200" dirty="0">
                <a:solidFill>
                  <a:prstClr val="black"/>
                </a:solidFill>
              </a:rPr>
              <a:t>NC Levels / GCSE grades at the end of a year</a:t>
            </a:r>
          </a:p>
        </p:txBody>
      </p:sp>
      <p:sp>
        <p:nvSpPr>
          <p:cNvPr id="19" name="Rectangle 18"/>
          <p:cNvSpPr/>
          <p:nvPr/>
        </p:nvSpPr>
        <p:spPr>
          <a:xfrm>
            <a:off x="3526413" y="2346551"/>
            <a:ext cx="1289208" cy="646331"/>
          </a:xfrm>
          <a:prstGeom prst="rect">
            <a:avLst/>
          </a:prstGeom>
        </p:spPr>
        <p:txBody>
          <a:bodyPr wrap="square">
            <a:spAutoFit/>
          </a:bodyPr>
          <a:lstStyle/>
          <a:p>
            <a:r>
              <a:rPr lang="en-GB" sz="1200" dirty="0">
                <a:solidFill>
                  <a:prstClr val="black"/>
                </a:solidFill>
              </a:rPr>
              <a:t>NC Levels / GCSE grades each half term</a:t>
            </a:r>
          </a:p>
        </p:txBody>
      </p:sp>
      <p:sp>
        <p:nvSpPr>
          <p:cNvPr id="20" name="Rectangle 19"/>
          <p:cNvSpPr/>
          <p:nvPr/>
        </p:nvSpPr>
        <p:spPr>
          <a:xfrm>
            <a:off x="5098414" y="5463264"/>
            <a:ext cx="1443959" cy="461665"/>
          </a:xfrm>
          <a:prstGeom prst="rect">
            <a:avLst/>
          </a:prstGeom>
        </p:spPr>
        <p:txBody>
          <a:bodyPr wrap="square">
            <a:spAutoFit/>
          </a:bodyPr>
          <a:lstStyle/>
          <a:p>
            <a:r>
              <a:rPr lang="en-GB" sz="1200" dirty="0">
                <a:solidFill>
                  <a:prstClr val="black"/>
                </a:solidFill>
              </a:rPr>
              <a:t>Parents’ evening appointments</a:t>
            </a:r>
          </a:p>
        </p:txBody>
      </p:sp>
      <p:sp>
        <p:nvSpPr>
          <p:cNvPr id="21" name="Rectangle 20"/>
          <p:cNvSpPr/>
          <p:nvPr/>
        </p:nvSpPr>
        <p:spPr>
          <a:xfrm>
            <a:off x="5656219" y="1620119"/>
            <a:ext cx="1596831" cy="461665"/>
          </a:xfrm>
          <a:prstGeom prst="rect">
            <a:avLst/>
          </a:prstGeom>
        </p:spPr>
        <p:txBody>
          <a:bodyPr wrap="square">
            <a:spAutoFit/>
          </a:bodyPr>
          <a:lstStyle/>
          <a:p>
            <a:r>
              <a:rPr lang="en-GB" sz="1200" dirty="0">
                <a:solidFill>
                  <a:prstClr val="black"/>
                </a:solidFill>
              </a:rPr>
              <a:t>Levels entered on a data system</a:t>
            </a:r>
          </a:p>
        </p:txBody>
      </p:sp>
      <p:sp>
        <p:nvSpPr>
          <p:cNvPr id="22" name="Rectangle 21"/>
          <p:cNvSpPr/>
          <p:nvPr/>
        </p:nvSpPr>
        <p:spPr>
          <a:xfrm>
            <a:off x="6130732" y="2128040"/>
            <a:ext cx="1556229" cy="646331"/>
          </a:xfrm>
          <a:prstGeom prst="rect">
            <a:avLst/>
          </a:prstGeom>
        </p:spPr>
        <p:txBody>
          <a:bodyPr wrap="square">
            <a:spAutoFit/>
          </a:bodyPr>
          <a:lstStyle/>
          <a:p>
            <a:r>
              <a:rPr lang="en-GB" sz="1200" dirty="0">
                <a:solidFill>
                  <a:prstClr val="black"/>
                </a:solidFill>
              </a:rPr>
              <a:t>Analysis of class/year set of exam results</a:t>
            </a:r>
          </a:p>
        </p:txBody>
      </p:sp>
      <p:sp>
        <p:nvSpPr>
          <p:cNvPr id="12" name="TextBox 11"/>
          <p:cNvSpPr txBox="1"/>
          <p:nvPr/>
        </p:nvSpPr>
        <p:spPr>
          <a:xfrm>
            <a:off x="2451811" y="684706"/>
            <a:ext cx="3850613" cy="584775"/>
          </a:xfrm>
          <a:prstGeom prst="rect">
            <a:avLst/>
          </a:prstGeom>
          <a:noFill/>
        </p:spPr>
        <p:txBody>
          <a:bodyPr wrap="square" rtlCol="0">
            <a:spAutoFit/>
          </a:bodyPr>
          <a:lstStyle/>
          <a:p>
            <a:pPr algn="ctr"/>
            <a:r>
              <a:rPr lang="en-GB" sz="3200" b="1" dirty="0"/>
              <a:t>DATA MANAGERS</a:t>
            </a:r>
          </a:p>
        </p:txBody>
      </p:sp>
      <p:sp>
        <p:nvSpPr>
          <p:cNvPr id="23" name="TextBox 22"/>
          <p:cNvSpPr txBox="1"/>
          <p:nvPr/>
        </p:nvSpPr>
        <p:spPr>
          <a:xfrm>
            <a:off x="2437468" y="4929971"/>
            <a:ext cx="4183720" cy="523220"/>
          </a:xfrm>
          <a:prstGeom prst="rect">
            <a:avLst/>
          </a:prstGeom>
          <a:noFill/>
        </p:spPr>
        <p:txBody>
          <a:bodyPr wrap="square" rtlCol="0">
            <a:spAutoFit/>
          </a:bodyPr>
          <a:lstStyle/>
          <a:p>
            <a:pPr algn="ctr"/>
            <a:r>
              <a:rPr lang="en-GB" sz="2800" b="1" dirty="0"/>
              <a:t>PROVING PROGRESS</a:t>
            </a:r>
          </a:p>
        </p:txBody>
      </p:sp>
      <p:sp>
        <p:nvSpPr>
          <p:cNvPr id="24" name="Rectangle 23"/>
          <p:cNvSpPr/>
          <p:nvPr/>
        </p:nvSpPr>
        <p:spPr>
          <a:xfrm>
            <a:off x="5269110" y="471870"/>
            <a:ext cx="1596831" cy="461665"/>
          </a:xfrm>
          <a:prstGeom prst="rect">
            <a:avLst/>
          </a:prstGeom>
        </p:spPr>
        <p:txBody>
          <a:bodyPr wrap="square">
            <a:spAutoFit/>
          </a:bodyPr>
          <a:lstStyle/>
          <a:p>
            <a:r>
              <a:rPr lang="en-GB" sz="1200" dirty="0"/>
              <a:t>Reflections on a lesson</a:t>
            </a:r>
          </a:p>
        </p:txBody>
      </p:sp>
    </p:spTree>
    <p:extLst>
      <p:ext uri="{BB962C8B-B14F-4D97-AF65-F5344CB8AC3E}">
        <p14:creationId xmlns:p14="http://schemas.microsoft.com/office/powerpoint/2010/main" val="315913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8"/>
                                        </p:tgtEl>
                                        <p:attrNameLst>
                                          <p:attrName>style.opacity</p:attrName>
                                        </p:attrNameLst>
                                      </p:cBhvr>
                                      <p:to>
                                        <p:strVal val="0.1"/>
                                      </p:to>
                                    </p:set>
                                    <p:animEffect filter="image" prLst="opacity: 0.1">
                                      <p:cBhvr rctx="IE">
                                        <p:cTn id="12" dur="indefinite"/>
                                        <p:tgtEl>
                                          <p:spTgt spid="8"/>
                                        </p:tgtEl>
                                      </p:cBhvr>
                                    </p:animEffect>
                                  </p:childTnLst>
                                </p:cTn>
                              </p:par>
                              <p:par>
                                <p:cTn id="13" presetID="9" presetClass="emph" presetSubtype="0" grpId="0" nodeType="withEffect">
                                  <p:stCondLst>
                                    <p:cond delay="0"/>
                                  </p:stCondLst>
                                  <p:childTnLst>
                                    <p:set>
                                      <p:cBhvr rctx="PPT">
                                        <p:cTn id="14" dur="indefinite"/>
                                        <p:tgtEl>
                                          <p:spTgt spid="10"/>
                                        </p:tgtEl>
                                        <p:attrNameLst>
                                          <p:attrName>style.opacity</p:attrName>
                                        </p:attrNameLst>
                                      </p:cBhvr>
                                      <p:to>
                                        <p:strVal val="0.1"/>
                                      </p:to>
                                    </p:set>
                                    <p:animEffect filter="image" prLst="opacity: 0.1">
                                      <p:cBhvr rctx="IE">
                                        <p:cTn id="15" dur="indefinite"/>
                                        <p:tgtEl>
                                          <p:spTgt spid="10"/>
                                        </p:tgtEl>
                                      </p:cBhvr>
                                    </p:animEffect>
                                  </p:childTnLst>
                                </p:cTn>
                              </p:par>
                              <p:par>
                                <p:cTn id="16" presetID="9" presetClass="emph" presetSubtype="0" grpId="0" nodeType="withEffect">
                                  <p:stCondLst>
                                    <p:cond delay="0"/>
                                  </p:stCondLst>
                                  <p:childTnLst>
                                    <p:set>
                                      <p:cBhvr rctx="PPT">
                                        <p:cTn id="17" dur="indefinite"/>
                                        <p:tgtEl>
                                          <p:spTgt spid="9"/>
                                        </p:tgtEl>
                                        <p:attrNameLst>
                                          <p:attrName>style.opacity</p:attrName>
                                        </p:attrNameLst>
                                      </p:cBhvr>
                                      <p:to>
                                        <p:strVal val="0.1"/>
                                      </p:to>
                                    </p:set>
                                    <p:animEffect filter="image" prLst="opacity: 0.1">
                                      <p:cBhvr rctx="IE">
                                        <p:cTn id="18" dur="indefinite"/>
                                        <p:tgtEl>
                                          <p:spTgt spid="9"/>
                                        </p:tgtEl>
                                      </p:cBhvr>
                                    </p:animEffect>
                                  </p:childTnLst>
                                </p:cTn>
                              </p:par>
                              <p:par>
                                <p:cTn id="19" presetID="9" presetClass="emph" presetSubtype="0" grpId="0" nodeType="withEffect">
                                  <p:stCondLst>
                                    <p:cond delay="0"/>
                                  </p:stCondLst>
                                  <p:childTnLst>
                                    <p:set>
                                      <p:cBhvr rctx="PPT">
                                        <p:cTn id="20" dur="indefinite"/>
                                        <p:tgtEl>
                                          <p:spTgt spid="11"/>
                                        </p:tgtEl>
                                        <p:attrNameLst>
                                          <p:attrName>style.opacity</p:attrName>
                                        </p:attrNameLst>
                                      </p:cBhvr>
                                      <p:to>
                                        <p:strVal val="0.1"/>
                                      </p:to>
                                    </p:set>
                                    <p:animEffect filter="image" prLst="opacity: 0.1">
                                      <p:cBhvr rctx="IE">
                                        <p:cTn id="21" dur="indefinite"/>
                                        <p:tgtEl>
                                          <p:spTgt spid="11"/>
                                        </p:tgtEl>
                                      </p:cBhvr>
                                    </p:animEffect>
                                  </p:childTnLst>
                                </p:cTn>
                              </p:par>
                              <p:par>
                                <p:cTn id="22" presetID="9" presetClass="emph" presetSubtype="0" grpId="0" nodeType="withEffect">
                                  <p:stCondLst>
                                    <p:cond delay="0"/>
                                  </p:stCondLst>
                                  <p:childTnLst>
                                    <p:set>
                                      <p:cBhvr rctx="PPT">
                                        <p:cTn id="23" dur="indefinite"/>
                                        <p:tgtEl>
                                          <p:spTgt spid="3"/>
                                        </p:tgtEl>
                                        <p:attrNameLst>
                                          <p:attrName>style.opacity</p:attrName>
                                        </p:attrNameLst>
                                      </p:cBhvr>
                                      <p:to>
                                        <p:strVal val="0.1"/>
                                      </p:to>
                                    </p:set>
                                    <p:animEffect filter="image" prLst="opacity: 0.1">
                                      <p:cBhvr rctx="IE">
                                        <p:cTn id="24" dur="indefinite"/>
                                        <p:tgtEl>
                                          <p:spTgt spid="3"/>
                                        </p:tgtEl>
                                      </p:cBhvr>
                                    </p:animEffect>
                                  </p:childTnLst>
                                </p:cTn>
                              </p:par>
                              <p:par>
                                <p:cTn id="25" presetID="9" presetClass="emph" presetSubtype="0" grpId="0" nodeType="withEffect">
                                  <p:stCondLst>
                                    <p:cond delay="0"/>
                                  </p:stCondLst>
                                  <p:childTnLst>
                                    <p:set>
                                      <p:cBhvr rctx="PPT">
                                        <p:cTn id="26" dur="indefinite"/>
                                        <p:tgtEl>
                                          <p:spTgt spid="13"/>
                                        </p:tgtEl>
                                        <p:attrNameLst>
                                          <p:attrName>style.opacity</p:attrName>
                                        </p:attrNameLst>
                                      </p:cBhvr>
                                      <p:to>
                                        <p:strVal val="0.1"/>
                                      </p:to>
                                    </p:set>
                                    <p:animEffect filter="image" prLst="opacity: 0.1">
                                      <p:cBhvr rctx="IE">
                                        <p:cTn id="27" dur="indefinite"/>
                                        <p:tgtEl>
                                          <p:spTgt spid="13"/>
                                        </p:tgtEl>
                                      </p:cBhvr>
                                    </p:animEffect>
                                  </p:childTnLst>
                                </p:cTn>
                              </p:par>
                              <p:par>
                                <p:cTn id="28" presetID="9" presetClass="emph" presetSubtype="0" grpId="0" nodeType="withEffect">
                                  <p:stCondLst>
                                    <p:cond delay="0"/>
                                  </p:stCondLst>
                                  <p:childTnLst>
                                    <p:set>
                                      <p:cBhvr rctx="PPT">
                                        <p:cTn id="29" dur="indefinite"/>
                                        <p:tgtEl>
                                          <p:spTgt spid="15"/>
                                        </p:tgtEl>
                                        <p:attrNameLst>
                                          <p:attrName>style.opacity</p:attrName>
                                        </p:attrNameLst>
                                      </p:cBhvr>
                                      <p:to>
                                        <p:strVal val="0.1"/>
                                      </p:to>
                                    </p:set>
                                    <p:animEffect filter="image" prLst="opacity: 0.1">
                                      <p:cBhvr rctx="IE">
                                        <p:cTn id="30" dur="indefinite"/>
                                        <p:tgtEl>
                                          <p:spTgt spid="15"/>
                                        </p:tgtEl>
                                      </p:cBhvr>
                                    </p:animEffect>
                                  </p:childTnLst>
                                </p:cTn>
                              </p:par>
                              <p:par>
                                <p:cTn id="31" presetID="9" presetClass="emph" presetSubtype="0" grpId="0" nodeType="withEffect">
                                  <p:stCondLst>
                                    <p:cond delay="0"/>
                                  </p:stCondLst>
                                  <p:childTnLst>
                                    <p:set>
                                      <p:cBhvr rctx="PPT">
                                        <p:cTn id="32" dur="indefinite"/>
                                        <p:tgtEl>
                                          <p:spTgt spid="4"/>
                                        </p:tgtEl>
                                        <p:attrNameLst>
                                          <p:attrName>style.opacity</p:attrName>
                                        </p:attrNameLst>
                                      </p:cBhvr>
                                      <p:to>
                                        <p:strVal val="0.1"/>
                                      </p:to>
                                    </p:set>
                                    <p:animEffect filter="image" prLst="opacity: 0.1">
                                      <p:cBhvr rctx="IE">
                                        <p:cTn id="33" dur="indefinite"/>
                                        <p:tgtEl>
                                          <p:spTgt spid="4"/>
                                        </p:tgtEl>
                                      </p:cBhvr>
                                    </p:animEffect>
                                  </p:childTnLst>
                                </p:cTn>
                              </p:par>
                              <p:par>
                                <p:cTn id="34" presetID="9" presetClass="emph" presetSubtype="0" grpId="0" nodeType="withEffect">
                                  <p:stCondLst>
                                    <p:cond delay="0"/>
                                  </p:stCondLst>
                                  <p:childTnLst>
                                    <p:set>
                                      <p:cBhvr rctx="PPT">
                                        <p:cTn id="35" dur="indefinite"/>
                                        <p:tgtEl>
                                          <p:spTgt spid="14"/>
                                        </p:tgtEl>
                                        <p:attrNameLst>
                                          <p:attrName>style.opacity</p:attrName>
                                        </p:attrNameLst>
                                      </p:cBhvr>
                                      <p:to>
                                        <p:strVal val="0.1"/>
                                      </p:to>
                                    </p:set>
                                    <p:animEffect filter="image" prLst="opacity: 0.1">
                                      <p:cBhvr rctx="IE">
                                        <p:cTn id="36" dur="indefinite"/>
                                        <p:tgtEl>
                                          <p:spTgt spid="14"/>
                                        </p:tgtEl>
                                      </p:cBhvr>
                                    </p:animEffect>
                                  </p:childTnLst>
                                </p:cTn>
                              </p:par>
                              <p:par>
                                <p:cTn id="37" presetID="9" presetClass="emph" presetSubtype="0" grpId="0" nodeType="withEffect">
                                  <p:stCondLst>
                                    <p:cond delay="0"/>
                                  </p:stCondLst>
                                  <p:childTnLst>
                                    <p:set>
                                      <p:cBhvr rctx="PPT">
                                        <p:cTn id="38" dur="indefinite"/>
                                        <p:tgtEl>
                                          <p:spTgt spid="20"/>
                                        </p:tgtEl>
                                        <p:attrNameLst>
                                          <p:attrName>style.opacity</p:attrName>
                                        </p:attrNameLst>
                                      </p:cBhvr>
                                      <p:to>
                                        <p:strVal val="0.1"/>
                                      </p:to>
                                    </p:set>
                                    <p:animEffect filter="image" prLst="opacity: 0.1">
                                      <p:cBhvr rctx="IE">
                                        <p:cTn id="39" dur="indefinite"/>
                                        <p:tgtEl>
                                          <p:spTgt spid="20"/>
                                        </p:tgtEl>
                                      </p:cBhvr>
                                    </p:animEffect>
                                  </p:childTnLst>
                                </p:cTn>
                              </p:par>
                              <p:par>
                                <p:cTn id="40" presetID="9" presetClass="emph" presetSubtype="0" grpId="0" nodeType="withEffect">
                                  <p:stCondLst>
                                    <p:cond delay="0"/>
                                  </p:stCondLst>
                                  <p:childTnLst>
                                    <p:set>
                                      <p:cBhvr rctx="PPT">
                                        <p:cTn id="41" dur="indefinite"/>
                                        <p:tgtEl>
                                          <p:spTgt spid="24"/>
                                        </p:tgtEl>
                                        <p:attrNameLst>
                                          <p:attrName>style.opacity</p:attrName>
                                        </p:attrNameLst>
                                      </p:cBhvr>
                                      <p:to>
                                        <p:strVal val="0.1"/>
                                      </p:to>
                                    </p:set>
                                    <p:animEffect filter="image" prLst="opacity: 0.1">
                                      <p:cBhvr rctx="IE">
                                        <p:cTn id="42" dur="indefinite"/>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11" grpId="0"/>
      <p:bldP spid="3" grpId="0"/>
      <p:bldP spid="4" grpId="0"/>
      <p:bldP spid="13" grpId="0"/>
      <p:bldP spid="14" grpId="0"/>
      <p:bldP spid="15" grpId="0"/>
      <p:bldP spid="20" grpId="0"/>
      <p:bldP spid="1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03920" cy="1143000"/>
          </a:xfrm>
        </p:spPr>
        <p:txBody>
          <a:bodyPr/>
          <a:lstStyle/>
          <a:p>
            <a:r>
              <a:rPr lang="en-GB" dirty="0"/>
              <a:t>Establish a Gold Standard</a:t>
            </a:r>
          </a:p>
        </p:txBody>
      </p:sp>
      <p:sp>
        <p:nvSpPr>
          <p:cNvPr id="5" name="Content Placeholder 4"/>
          <p:cNvSpPr>
            <a:spLocks noGrp="1"/>
          </p:cNvSpPr>
          <p:nvPr>
            <p:ph sz="half" idx="2"/>
          </p:nvPr>
        </p:nvSpPr>
        <p:spPr>
          <a:xfrm>
            <a:off x="3507581" y="1600200"/>
            <a:ext cx="5301139" cy="4754880"/>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marL="0" indent="0" algn="ctr">
              <a:buNone/>
            </a:pPr>
            <a:r>
              <a:rPr lang="en-GB" dirty="0">
                <a:solidFill>
                  <a:sysClr val="windowText" lastClr="000000"/>
                </a:solidFill>
              </a:rPr>
              <a:t>“Competent historical thinkers understand both the vast differences that separate us from our ancestors and the ties that bind us to them; they can analyse historical artefacts and documents…they can assess the validity and relevance of historical accounts, when they are used to support entry into a war, voting for a candidate, or any of the myriad decisions knowledgeable citizens in a democracy must make. </a:t>
            </a:r>
            <a:r>
              <a:rPr lang="en-GB" b="1" dirty="0">
                <a:solidFill>
                  <a:sysClr val="windowText" lastClr="000000"/>
                </a:solidFill>
              </a:rPr>
              <a:t>All this requires “knowing the facts,” but “knowing the facts” is not enough. Historical thinking does not replace historical knowledge: the two are related and interdependent.</a:t>
            </a:r>
            <a:r>
              <a:rPr lang="en-GB" dirty="0">
                <a:solidFill>
                  <a:sysClr val="windowText" lastClr="000000"/>
                </a:solidFill>
              </a:rPr>
              <a:t>”</a:t>
            </a:r>
            <a:r>
              <a:rPr lang="en-GB" i="1" dirty="0">
                <a:solidFill>
                  <a:sysClr val="windowText" lastClr="000000"/>
                </a:solidFill>
              </a:rPr>
              <a:t> </a:t>
            </a:r>
          </a:p>
          <a:p>
            <a:pPr marL="0" indent="0" algn="ctr">
              <a:buNone/>
            </a:pPr>
            <a:r>
              <a:rPr lang="en-GB" i="1" dirty="0">
                <a:solidFill>
                  <a:sysClr val="windowText" lastClr="000000"/>
                </a:solidFill>
              </a:rPr>
              <a:t>(</a:t>
            </a:r>
            <a:r>
              <a:rPr lang="en-GB" i="1" dirty="0" err="1">
                <a:solidFill>
                  <a:sysClr val="windowText" lastClr="000000"/>
                </a:solidFill>
              </a:rPr>
              <a:t>Seixas</a:t>
            </a:r>
            <a:r>
              <a:rPr lang="en-GB" i="1" dirty="0">
                <a:solidFill>
                  <a:sysClr val="windowText" lastClr="000000"/>
                </a:solidFill>
              </a:rPr>
              <a:t>, 2008, p. 6)</a:t>
            </a:r>
            <a:endParaRPr lang="en-GB" dirty="0">
              <a:solidFill>
                <a:sysClr val="windowText" lastClr="000000"/>
              </a:solidFill>
            </a:endParaRPr>
          </a:p>
        </p:txBody>
      </p:sp>
      <p:pic>
        <p:nvPicPr>
          <p:cNvPr id="7" name="Picture 2" descr="http://ecx.images-amazon.com/images/I/41MQ8TGGR9L.jpg"/>
          <p:cNvPicPr>
            <a:picLocks noGrp="1" noChangeAspect="1" noChangeArrowheads="1"/>
          </p:cNvPicPr>
          <p:nvPr>
            <p:ph sz="half" idx="1"/>
          </p:nvPr>
        </p:nvPicPr>
        <p:blipFill>
          <a:blip r:embed="rId2">
            <a:extLst>
              <a:ext uri="{28A0092B-C50C-407E-A947-70E740481C1C}">
                <a14:useLocalDpi xmlns:a14="http://schemas.microsoft.com/office/drawing/2010/main"/>
              </a:ext>
            </a:extLst>
          </a:blip>
          <a:stretch>
            <a:fillRect/>
          </a:stretch>
        </p:blipFill>
        <p:spPr>
          <a:xfrm>
            <a:off x="304800" y="1600200"/>
            <a:ext cx="3014392" cy="4754563"/>
          </a:xfrm>
        </p:spPr>
      </p:pic>
      <p:pic>
        <p:nvPicPr>
          <p:cNvPr id="8" name="Content Placeholder 6"/>
          <p:cNvPicPr>
            <a:picLocks/>
          </p:cNvPicPr>
          <p:nvPr/>
        </p:nvPicPr>
        <p:blipFill>
          <a:blip r:embed="rId3" cstate="email">
            <a:extLst>
              <a:ext uri="{28A0092B-C50C-407E-A947-70E740481C1C}">
                <a14:useLocalDpi xmlns:a14="http://schemas.microsoft.com/office/drawing/2010/main"/>
              </a:ext>
            </a:extLst>
          </a:blip>
          <a:stretch>
            <a:fillRect/>
          </a:stretch>
        </p:blipFill>
        <p:spPr>
          <a:xfrm rot="21398081">
            <a:off x="3924204" y="230321"/>
            <a:ext cx="4549827" cy="6454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3372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8534400" cy="1143000"/>
          </a:xfrm>
        </p:spPr>
        <p:txBody>
          <a:bodyPr/>
          <a:lstStyle/>
          <a:p>
            <a:r>
              <a:rPr lang="en-GB" dirty="0"/>
              <a:t>On the Trail: Practicalities</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04800" y="1605642"/>
            <a:ext cx="8534400" cy="4789716"/>
          </a:xfrm>
        </p:spPr>
      </p:pic>
    </p:spTree>
    <p:extLst>
      <p:ext uri="{BB962C8B-B14F-4D97-AF65-F5344CB8AC3E}">
        <p14:creationId xmlns:p14="http://schemas.microsoft.com/office/powerpoint/2010/main" val="180470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efab">
      <a:majorFont>
        <a:latin typeface="Arial Black"/>
        <a:ea typeface=""/>
        <a:cs typeface=""/>
        <a:font script="Jpan" typeface="ＭＳ Ｐゴシック"/>
        <a:font script="Hang" typeface="HY견고딕"/>
        <a:font script="Hans" typeface="宋体"/>
        <a:font script="Hant" typeface="新細明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0" id="{6CEC052E-AAB4-4788-965D-72F1BBA24045}" vid="{9DB35299-3815-4F8F-A0F4-331E4CC68C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Theme20</Template>
  <TotalTime>1009</TotalTime>
  <Words>2322</Words>
  <Application>Microsoft Office PowerPoint</Application>
  <PresentationFormat>On-screen Show (4:3)</PresentationFormat>
  <Paragraphs>271</Paragraphs>
  <Slides>37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Arial Black</vt:lpstr>
      <vt:lpstr>Calibri</vt:lpstr>
      <vt:lpstr>Franklin Gothic Medium</vt:lpstr>
      <vt:lpstr>nta</vt:lpstr>
      <vt:lpstr>Symbol</vt:lpstr>
      <vt:lpstr>Times New Roman</vt:lpstr>
      <vt:lpstr>Wingdings 2</vt:lpstr>
      <vt:lpstr>Theme20</vt:lpstr>
      <vt:lpstr>Contact</vt:lpstr>
      <vt:lpstr>3 years ago…</vt:lpstr>
      <vt:lpstr>“We have been granted everything, yet we have been granted nothing.”</vt:lpstr>
      <vt:lpstr>Journey to the promised land? Mastering and assessing history after the demise of levels</vt:lpstr>
      <vt:lpstr>PowerPoint Presentation</vt:lpstr>
      <vt:lpstr>PowerPoint Presentation</vt:lpstr>
      <vt:lpstr>PowerPoint Presentation</vt:lpstr>
      <vt:lpstr>Establish a Gold Standard</vt:lpstr>
      <vt:lpstr>On the Trail: Practicalities</vt:lpstr>
      <vt:lpstr>The Seductive Power of Levels</vt:lpstr>
      <vt:lpstr>What’s wrong with NC Levels?</vt:lpstr>
      <vt:lpstr>Problem with NC Levels: Progression</vt:lpstr>
      <vt:lpstr>Problem with NC Levels: Attainment</vt:lpstr>
      <vt:lpstr>Problem with NC Levels: Progress</vt:lpstr>
      <vt:lpstr>Problem with NC Levels: Progression</vt:lpstr>
      <vt:lpstr>The GCSE Issue: Challenge 2</vt:lpstr>
      <vt:lpstr>A working solution?</vt:lpstr>
      <vt:lpstr>PowerPoint Presentation</vt:lpstr>
      <vt:lpstr>Developing a Progression Model</vt:lpstr>
      <vt:lpstr>A Guidepost Approach to Causal Thinking</vt:lpstr>
      <vt:lpstr>Visualising students’ thinking</vt:lpstr>
      <vt:lpstr>Developing a Progression Model</vt:lpstr>
      <vt:lpstr>Get Creative</vt:lpstr>
      <vt:lpstr>The Rocky Mountains</vt:lpstr>
      <vt:lpstr>Realising there is still a mountain to climb!</vt:lpstr>
      <vt:lpstr>Key distinctions</vt:lpstr>
      <vt:lpstr>Knowledge and progress – Curriculum Planning</vt:lpstr>
      <vt:lpstr>Ensuring progress in substantive knowledge</vt:lpstr>
      <vt:lpstr>Task-specific assessment</vt:lpstr>
      <vt:lpstr>How do we assess attainment?</vt:lpstr>
      <vt:lpstr>Progress is messy!</vt:lpstr>
      <vt:lpstr>How could we assess progress?</vt:lpstr>
      <vt:lpstr>Arrival?</vt:lpstr>
      <vt:lpstr>Arrival?</vt:lpstr>
      <vt:lpstr>PowerPoint Presentation</vt:lpstr>
      <vt:lpstr>Your journey?</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 I A Level 6 Yet?”</dc:title>
  <dc:creator>Alex Ford</dc:creator>
  <cp:lastModifiedBy>Alex Ford</cp:lastModifiedBy>
  <cp:revision>91</cp:revision>
  <cp:lastPrinted>2015-02-26T19:50:57Z</cp:lastPrinted>
  <dcterms:created xsi:type="dcterms:W3CDTF">2015-01-04T10:59:06Z</dcterms:created>
  <dcterms:modified xsi:type="dcterms:W3CDTF">2016-10-20T12:20:27Z</dcterms:modified>
</cp:coreProperties>
</file>